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3">
  <p:sldMasterIdLst>
    <p:sldMasterId id="2147483648" r:id="rId1"/>
    <p:sldMasterId id="2147483660" r:id="rId3"/>
  </p:sldMasterIdLst>
  <p:notesMasterIdLst>
    <p:notesMasterId r:id="rId69"/>
  </p:notesMasterIdLst>
  <p:sldIdLst>
    <p:sldId id="695" r:id="rId4"/>
    <p:sldId id="696" r:id="rId5"/>
    <p:sldId id="697" r:id="rId6"/>
    <p:sldId id="698" r:id="rId7"/>
    <p:sldId id="699" r:id="rId8"/>
    <p:sldId id="700" r:id="rId9"/>
    <p:sldId id="701" r:id="rId10"/>
    <p:sldId id="702" r:id="rId11"/>
    <p:sldId id="703" r:id="rId12"/>
    <p:sldId id="704" r:id="rId13"/>
    <p:sldId id="705" r:id="rId14"/>
    <p:sldId id="706" r:id="rId15"/>
    <p:sldId id="707" r:id="rId16"/>
    <p:sldId id="708" r:id="rId17"/>
    <p:sldId id="709" r:id="rId18"/>
    <p:sldId id="710" r:id="rId19"/>
    <p:sldId id="711" r:id="rId20"/>
    <p:sldId id="712" r:id="rId21"/>
    <p:sldId id="713" r:id="rId22"/>
    <p:sldId id="714" r:id="rId23"/>
    <p:sldId id="715" r:id="rId24"/>
    <p:sldId id="716" r:id="rId25"/>
    <p:sldId id="717" r:id="rId26"/>
    <p:sldId id="718" r:id="rId27"/>
    <p:sldId id="719" r:id="rId28"/>
    <p:sldId id="720" r:id="rId29"/>
    <p:sldId id="721" r:id="rId30"/>
    <p:sldId id="722" r:id="rId31"/>
    <p:sldId id="723" r:id="rId32"/>
    <p:sldId id="724" r:id="rId33"/>
    <p:sldId id="725" r:id="rId34"/>
    <p:sldId id="726" r:id="rId35"/>
    <p:sldId id="727" r:id="rId36"/>
    <p:sldId id="728" r:id="rId37"/>
    <p:sldId id="729" r:id="rId38"/>
    <p:sldId id="730" r:id="rId39"/>
    <p:sldId id="731" r:id="rId40"/>
    <p:sldId id="732" r:id="rId41"/>
    <p:sldId id="733" r:id="rId42"/>
    <p:sldId id="734" r:id="rId43"/>
    <p:sldId id="735" r:id="rId44"/>
    <p:sldId id="736" r:id="rId45"/>
    <p:sldId id="737" r:id="rId46"/>
    <p:sldId id="738" r:id="rId47"/>
    <p:sldId id="739" r:id="rId48"/>
    <p:sldId id="740" r:id="rId49"/>
    <p:sldId id="741" r:id="rId50"/>
    <p:sldId id="742" r:id="rId51"/>
    <p:sldId id="743" r:id="rId52"/>
    <p:sldId id="744" r:id="rId53"/>
    <p:sldId id="745" r:id="rId54"/>
    <p:sldId id="746" r:id="rId55"/>
    <p:sldId id="747" r:id="rId56"/>
    <p:sldId id="748" r:id="rId57"/>
    <p:sldId id="749" r:id="rId58"/>
    <p:sldId id="750" r:id="rId59"/>
    <p:sldId id="751" r:id="rId60"/>
    <p:sldId id="752" r:id="rId61"/>
    <p:sldId id="753" r:id="rId62"/>
    <p:sldId id="754" r:id="rId63"/>
    <p:sldId id="755" r:id="rId64"/>
    <p:sldId id="756" r:id="rId65"/>
    <p:sldId id="757" r:id="rId66"/>
    <p:sldId id="758" r:id="rId67"/>
    <p:sldId id="759" r:id="rId68"/>
  </p:sldIdLst>
  <p:sldSz cx="9144000" cy="6858000" type="screen4x3"/>
  <p:notesSz cx="6797675" cy="987234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L" initials="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ABD715"/>
    <a:srgbClr val="CCFF6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48" autoAdjust="0"/>
    <p:restoredTop sz="90323" autoAdjust="0"/>
  </p:normalViewPr>
  <p:slideViewPr>
    <p:cSldViewPr>
      <p:cViewPr>
        <p:scale>
          <a:sx n="60" d="100"/>
          <a:sy n="60" d="100"/>
        </p:scale>
        <p:origin x="-1532" y="-312"/>
      </p:cViewPr>
      <p:guideLst>
        <p:guide orient="horz" pos="2160"/>
        <p:guide pos="2880"/>
      </p:guideLst>
    </p:cSldViewPr>
  </p:slideViewPr>
  <p:outlineViewPr>
    <p:cViewPr>
      <p:scale>
        <a:sx n="33" d="100"/>
        <a:sy n="33" d="100"/>
      </p:scale>
      <p:origin x="0" y="96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3" Type="http://schemas.openxmlformats.org/officeDocument/2006/relationships/commentAuthors" Target="commentAuthors.xml"/><Relationship Id="rId72" Type="http://schemas.openxmlformats.org/officeDocument/2006/relationships/tableStyles" Target="tableStyles.xml"/><Relationship Id="rId71" Type="http://schemas.openxmlformats.org/officeDocument/2006/relationships/viewProps" Target="viewProps.xml"/><Relationship Id="rId70" Type="http://schemas.openxmlformats.org/officeDocument/2006/relationships/presProps" Target="presProps.xml"/><Relationship Id="rId7" Type="http://schemas.openxmlformats.org/officeDocument/2006/relationships/slide" Target="slides/slide4.xml"/><Relationship Id="rId69" Type="http://schemas.openxmlformats.org/officeDocument/2006/relationships/notesMaster" Target="notesMasters/notesMaster1.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ECFBA6D9-2308-4F9A-9378-BC37245B4C1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450" y="4689475"/>
            <a:ext cx="5438775" cy="4443413"/>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377363"/>
            <a:ext cx="2946400" cy="493712"/>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49688" y="9377363"/>
            <a:ext cx="2946400" cy="493712"/>
          </a:xfrm>
          <a:prstGeom prst="rect">
            <a:avLst/>
          </a:prstGeom>
        </p:spPr>
        <p:txBody>
          <a:bodyPr vert="horz" lIns="91440" tIns="45720" rIns="91440" bIns="45720" rtlCol="0" anchor="b"/>
          <a:lstStyle>
            <a:lvl1pPr algn="r">
              <a:defRPr sz="1200"/>
            </a:lvl1pPr>
          </a:lstStyle>
          <a:p>
            <a:fld id="{C29C83CC-927B-4D54-B08F-21DFA590007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115888"/>
            <a:ext cx="2033588" cy="612298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55650" y="115888"/>
            <a:ext cx="5949950" cy="6122987"/>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p:pic>
        <p:nvPicPr>
          <p:cNvPr id="2050" name="图片 2049" descr="bg3"/>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27"/>
          <p:cNvSpPr>
            <a:spLocks noGrp="1"/>
          </p:cNvSpPr>
          <p:nvPr>
            <p:ph type="ctrTitle"/>
          </p:nvPr>
        </p:nvSpPr>
        <p:spPr>
          <a:xfrm>
            <a:off x="468313" y="2997200"/>
            <a:ext cx="8207375" cy="960438"/>
          </a:xfrm>
          <a:prstGeom prst="rect">
            <a:avLst/>
          </a:prstGeom>
          <a:noFill/>
          <a:ln w="9525">
            <a:noFill/>
          </a:ln>
        </p:spPr>
        <p:txBody>
          <a:bodyPr anchor="ctr"/>
          <a:lstStyle>
            <a:lvl1pPr lvl="0" algn="r">
              <a:defRPr sz="3400" b="0" kern="1200">
                <a:solidFill>
                  <a:schemeClr val="tx1"/>
                </a:solidFill>
                <a:ea typeface="微软雅黑" panose="020B0503020204020204" pitchFamily="34" charset="-122"/>
              </a:defRPr>
            </a:lvl1pPr>
          </a:lstStyle>
          <a:p>
            <a:pPr lvl="0"/>
            <a:r>
              <a:rPr lang="zh-CN" altLang="en-US"/>
              <a:t>单击此处编辑母版标题样式</a:t>
            </a:r>
            <a:endParaRPr lang="zh-CN" altLang="en-US"/>
          </a:p>
        </p:txBody>
      </p:sp>
      <p:sp>
        <p:nvSpPr>
          <p:cNvPr id="2052" name="Rectangle 31"/>
          <p:cNvSpPr>
            <a:spLocks noGrp="1"/>
          </p:cNvSpPr>
          <p:nvPr>
            <p:ph type="subTitle" idx="1" hasCustomPrompt="1"/>
          </p:nvPr>
        </p:nvSpPr>
        <p:spPr>
          <a:xfrm>
            <a:off x="468313" y="3952875"/>
            <a:ext cx="8207375" cy="407988"/>
          </a:xfrm>
          <a:prstGeom prst="rect">
            <a:avLst/>
          </a:prstGeom>
          <a:noFill/>
          <a:ln w="9525">
            <a:noFill/>
          </a:ln>
        </p:spPr>
        <p:txBody>
          <a:bodyPr anchor="ctr"/>
          <a:lstStyle>
            <a:lvl1pPr marL="0" lvl="0" indent="0" algn="r">
              <a:buNone/>
              <a:defRPr sz="1800" b="0" kern="1200">
                <a:ea typeface="微软雅黑" panose="020B0503020204020204" pitchFamily="34" charset="-122"/>
              </a:defRPr>
            </a:lvl1pPr>
            <a:lvl2pPr marL="457200" lvl="1" indent="-457200" algn="ctr">
              <a:buNone/>
              <a:defRPr sz="1800" b="1" kern="1200">
                <a:ea typeface="华文细黑" panose="02010600040101010101" pitchFamily="2" charset="-122"/>
              </a:defRPr>
            </a:lvl2pPr>
            <a:lvl3pPr marL="914400" lvl="2" indent="-914400" algn="ctr">
              <a:buNone/>
              <a:defRPr sz="1800" b="1" kern="1200">
                <a:ea typeface="华文细黑" panose="02010600040101010101" pitchFamily="2" charset="-122"/>
              </a:defRPr>
            </a:lvl3pPr>
            <a:lvl4pPr marL="1371600" lvl="3" indent="-1371600" algn="ctr">
              <a:buNone/>
              <a:defRPr sz="1800" b="1" kern="1200">
                <a:ea typeface="华文细黑" panose="02010600040101010101" pitchFamily="2" charset="-122"/>
              </a:defRPr>
            </a:lvl4pPr>
            <a:lvl5pPr marL="1828800" lvl="4" indent="-1828800" algn="ctr">
              <a:buNone/>
              <a:defRPr sz="1800" b="1" kern="1200">
                <a:ea typeface="华文细黑" panose="02010600040101010101" pitchFamily="2" charset="-122"/>
              </a:defRPr>
            </a:lvl5pPr>
          </a:lstStyle>
          <a:p>
            <a:pPr lvl="0"/>
            <a:r>
              <a:rPr lang="zh-CN" altLang="en-US"/>
              <a:t>单击添加署名或公司信息</a:t>
            </a:r>
            <a:endParaRPr lang="zh-CN" altLang="en-US"/>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125538"/>
            <a:ext cx="4021614" cy="5183187"/>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074" y="1125538"/>
            <a:ext cx="4021614" cy="5183187"/>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p:cNvSpPr/>
          <p:nvPr userDrawn="1"/>
        </p:nvSpPr>
        <p:spPr>
          <a:xfrm>
            <a:off x="1588" y="693290"/>
            <a:ext cx="9144000" cy="71414"/>
          </a:xfrm>
          <a:prstGeom prst="rect">
            <a:avLst/>
          </a:prstGeom>
          <a:solidFill>
            <a:srgbClr val="1D77C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auto">
              <a:spcBef>
                <a:spcPts val="0"/>
              </a:spcBef>
              <a:spcAft>
                <a:spcPts val="0"/>
              </a:spcAft>
              <a:defRPr/>
            </a:pPr>
            <a:r>
              <a:rPr lang="en-US" altLang="zh-CN"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zh-CN" altLang="en-US"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6" name="Rectangle 4"/>
          <p:cNvSpPr/>
          <p:nvPr userDrawn="1"/>
        </p:nvSpPr>
        <p:spPr bwMode="auto">
          <a:xfrm>
            <a:off x="8100392" y="476672"/>
            <a:ext cx="152400" cy="152400"/>
          </a:xfrm>
          <a:prstGeom prst="rect">
            <a:avLst/>
          </a:prstGeom>
          <a:solidFill>
            <a:srgbClr val="1D77C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zh-CN" alt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7" name="Rectangle 4"/>
          <p:cNvSpPr/>
          <p:nvPr userDrawn="1"/>
        </p:nvSpPr>
        <p:spPr bwMode="auto">
          <a:xfrm>
            <a:off x="8316416" y="476672"/>
            <a:ext cx="152400" cy="152400"/>
          </a:xfrm>
          <a:prstGeom prst="rect">
            <a:avLst/>
          </a:prstGeom>
          <a:solidFill>
            <a:srgbClr val="1D77C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zh-CN" alt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8" name="Rectangle 4"/>
          <p:cNvSpPr/>
          <p:nvPr userDrawn="1"/>
        </p:nvSpPr>
        <p:spPr bwMode="auto">
          <a:xfrm>
            <a:off x="8532440" y="476672"/>
            <a:ext cx="152400" cy="152400"/>
          </a:xfrm>
          <a:prstGeom prst="rect">
            <a:avLst/>
          </a:prstGeom>
          <a:solidFill>
            <a:srgbClr val="1D77C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zh-CN" alt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Tree>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5035" y="190500"/>
            <a:ext cx="2052240" cy="61182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90500"/>
            <a:ext cx="6037751" cy="61182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42988" y="1341438"/>
            <a:ext cx="374015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935538" y="1341438"/>
            <a:ext cx="374015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6.jpeg"/><Relationship Id="rId17" Type="http://schemas.openxmlformats.org/officeDocument/2006/relationships/hyperlink" Target="http://www.swu.edu.cn/img/xm.jpg" TargetMode="External"/><Relationship Id="rId16" Type="http://schemas.openxmlformats.org/officeDocument/2006/relationships/image" Target="../media/image5.jpeg"/><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pn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8.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gradFill rotWithShape="0">
          <a:gsLst>
            <a:gs pos="0">
              <a:srgbClr val="FFFFFF"/>
            </a:gs>
            <a:gs pos="100000">
              <a:schemeClr val="bg1"/>
            </a:gs>
          </a:gsLst>
          <a:lin ang="0" scaled="1"/>
        </a:gradFill>
        <a:effectLst/>
      </p:bgPr>
    </p:bg>
    <p:spTree>
      <p:nvGrpSpPr>
        <p:cNvPr id="1" name=""/>
        <p:cNvGrpSpPr/>
        <p:nvPr/>
      </p:nvGrpSpPr>
      <p:grpSpPr>
        <a:xfrm>
          <a:off x="0" y="0"/>
          <a:ext cx="0" cy="0"/>
          <a:chOff x="0" y="0"/>
          <a:chExt cx="0" cy="0"/>
        </a:xfrm>
      </p:grpSpPr>
      <p:sp>
        <p:nvSpPr>
          <p:cNvPr id="14" name="Freeform 2"/>
          <p:cNvSpPr/>
          <p:nvPr/>
        </p:nvSpPr>
        <p:spPr bwMode="gray">
          <a:xfrm>
            <a:off x="0" y="1125538"/>
            <a:ext cx="2124075" cy="5322887"/>
          </a:xfrm>
          <a:custGeom>
            <a:avLst/>
            <a:gdLst/>
            <a:ahLst/>
            <a:cxnLst>
              <a:cxn ang="0">
                <a:pos x="3282" y="0"/>
              </a:cxn>
              <a:cxn ang="0">
                <a:pos x="1792" y="1728"/>
              </a:cxn>
              <a:cxn ang="0">
                <a:pos x="2795" y="3353"/>
              </a:cxn>
              <a:cxn ang="0">
                <a:pos x="0" y="3353"/>
              </a:cxn>
              <a:cxn ang="0">
                <a:pos x="0" y="1"/>
              </a:cxn>
              <a:cxn ang="0">
                <a:pos x="3282" y="0"/>
              </a:cxn>
            </a:cxnLst>
            <a:rect l="0" t="0" r="r" b="b"/>
            <a:pathLst>
              <a:path w="3282" h="3353">
                <a:moveTo>
                  <a:pt x="3282" y="0"/>
                </a:moveTo>
                <a:cubicBezTo>
                  <a:pt x="2282" y="285"/>
                  <a:pt x="1799" y="1073"/>
                  <a:pt x="1792" y="1728"/>
                </a:cubicBezTo>
                <a:cubicBezTo>
                  <a:pt x="1785" y="2383"/>
                  <a:pt x="1871" y="2798"/>
                  <a:pt x="2795" y="3353"/>
                </a:cubicBezTo>
                <a:lnTo>
                  <a:pt x="0" y="3353"/>
                </a:lnTo>
                <a:lnTo>
                  <a:pt x="0" y="1"/>
                </a:lnTo>
                <a:lnTo>
                  <a:pt x="3282" y="0"/>
                </a:lnTo>
                <a:close/>
              </a:path>
            </a:pathLst>
          </a:custGeom>
          <a:gradFill rotWithShape="1">
            <a:gsLst>
              <a:gs pos="0">
                <a:schemeClr val="bg2">
                  <a:gamma/>
                  <a:tint val="0"/>
                  <a:invGamma/>
                </a:schemeClr>
              </a:gs>
              <a:gs pos="100000">
                <a:schemeClr val="bg2"/>
              </a:gs>
            </a:gsLst>
            <a:lin ang="18900000" scaled="1"/>
          </a:gradFill>
          <a:ln w="9525">
            <a:noFill/>
            <a:round/>
          </a:ln>
          <a:effectLst/>
        </p:spPr>
        <p:txBody>
          <a:bodyPr/>
          <a:lstStyle/>
          <a:p>
            <a:pPr eaLnBrk="0" fontAlgn="base" hangingPunct="0">
              <a:spcBef>
                <a:spcPct val="0"/>
              </a:spcBef>
              <a:spcAft>
                <a:spcPct val="0"/>
              </a:spcAft>
              <a:defRPr/>
            </a:pPr>
            <a:endParaRPr lang="zh-CN" altLang="en-US">
              <a:solidFill>
                <a:srgbClr val="051B61"/>
              </a:solidFill>
              <a:latin typeface="Times New Roman" panose="02020603050405020304" pitchFamily="18" charset="0"/>
              <a:ea typeface="Gulim" panose="020B0600000101010101" pitchFamily="34" charset="-127"/>
            </a:endParaRPr>
          </a:p>
        </p:txBody>
      </p:sp>
      <p:sp>
        <p:nvSpPr>
          <p:cNvPr id="1027" name="Rectangle 3"/>
          <p:cNvSpPr>
            <a:spLocks noChangeArrowheads="1"/>
          </p:cNvSpPr>
          <p:nvPr/>
        </p:nvSpPr>
        <p:spPr bwMode="gray">
          <a:xfrm>
            <a:off x="3132138" y="6122988"/>
            <a:ext cx="6011862" cy="407987"/>
          </a:xfrm>
          <a:prstGeom prst="rect">
            <a:avLst/>
          </a:prstGeom>
          <a:solidFill>
            <a:schemeClr val="tx2"/>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zh-CN" altLang="en-US" smtClean="0">
              <a:solidFill>
                <a:srgbClr val="051B61"/>
              </a:solidFill>
              <a:latin typeface="Times New Roman" panose="02020603050405020304" pitchFamily="18" charset="0"/>
              <a:ea typeface="Gulim" panose="020B0600000101010101" pitchFamily="34" charset="-127"/>
            </a:endParaRPr>
          </a:p>
        </p:txBody>
      </p:sp>
      <p:sp>
        <p:nvSpPr>
          <p:cNvPr id="1028" name="Rectangle 4"/>
          <p:cNvSpPr>
            <a:spLocks noChangeArrowheads="1"/>
          </p:cNvSpPr>
          <p:nvPr/>
        </p:nvSpPr>
        <p:spPr bwMode="gray">
          <a:xfrm>
            <a:off x="0" y="1588"/>
            <a:ext cx="9144000" cy="906462"/>
          </a:xfrm>
          <a:prstGeom prst="rect">
            <a:avLst/>
          </a:prstGeom>
          <a:gradFill rotWithShape="1">
            <a:gsLst>
              <a:gs pos="0">
                <a:schemeClr val="tx2"/>
              </a:gs>
              <a:gs pos="100000">
                <a:schemeClr val="accent1"/>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zh-CN" altLang="en-US" smtClean="0">
              <a:solidFill>
                <a:srgbClr val="051B61"/>
              </a:solidFill>
              <a:latin typeface="Times New Roman" panose="02020603050405020304" pitchFamily="18" charset="0"/>
              <a:ea typeface="Gulim" panose="020B0600000101010101" pitchFamily="34" charset="-127"/>
            </a:endParaRPr>
          </a:p>
        </p:txBody>
      </p:sp>
      <p:sp>
        <p:nvSpPr>
          <p:cNvPr id="1029" name="Rectangle 5"/>
          <p:cNvSpPr>
            <a:spLocks noChangeArrowheads="1"/>
          </p:cNvSpPr>
          <p:nvPr/>
        </p:nvSpPr>
        <p:spPr bwMode="gray">
          <a:xfrm>
            <a:off x="-36513" y="6524625"/>
            <a:ext cx="9147176" cy="333375"/>
          </a:xfrm>
          <a:prstGeom prst="rect">
            <a:avLst/>
          </a:prstGeom>
          <a:solidFill>
            <a:schemeClr val="accent2"/>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zh-CN" altLang="en-US" smtClean="0">
              <a:solidFill>
                <a:srgbClr val="051B61"/>
              </a:solidFill>
              <a:latin typeface="Times New Roman" panose="02020603050405020304" pitchFamily="18" charset="0"/>
              <a:ea typeface="Gulim" panose="020B0600000101010101" pitchFamily="34" charset="-127"/>
            </a:endParaRPr>
          </a:p>
        </p:txBody>
      </p:sp>
      <p:sp>
        <p:nvSpPr>
          <p:cNvPr id="1030" name="Freeform 6" descr="E000089L"/>
          <p:cNvSpPr/>
          <p:nvPr/>
        </p:nvSpPr>
        <p:spPr bwMode="gray">
          <a:xfrm>
            <a:off x="0" y="1125538"/>
            <a:ext cx="1692275" cy="5411787"/>
          </a:xfrm>
          <a:custGeom>
            <a:avLst/>
            <a:gdLst>
              <a:gd name="T0" fmla="*/ 1606270 w 2676"/>
              <a:gd name="T1" fmla="*/ 0 h 3765"/>
              <a:gd name="T2" fmla="*/ 1035854 w 2676"/>
              <a:gd name="T3" fmla="*/ 2518314 h 3765"/>
              <a:gd name="T4" fmla="*/ 1692275 w 2676"/>
              <a:gd name="T5" fmla="*/ 5411787 h 3765"/>
              <a:gd name="T6" fmla="*/ 0 w 2676"/>
              <a:gd name="T7" fmla="*/ 5411787 h 3765"/>
              <a:gd name="T8" fmla="*/ 0 w 2676"/>
              <a:gd name="T9" fmla="*/ 0 h 3765"/>
              <a:gd name="T10" fmla="*/ 1606270 w 2676"/>
              <a:gd name="T11" fmla="*/ 0 h 376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76" h="3765">
                <a:moveTo>
                  <a:pt x="2540" y="0"/>
                </a:moveTo>
                <a:cubicBezTo>
                  <a:pt x="2089" y="229"/>
                  <a:pt x="1644" y="1070"/>
                  <a:pt x="1638" y="1752"/>
                </a:cubicBezTo>
                <a:cubicBezTo>
                  <a:pt x="1632" y="2434"/>
                  <a:pt x="1791" y="3142"/>
                  <a:pt x="2676" y="3765"/>
                </a:cubicBezTo>
                <a:lnTo>
                  <a:pt x="0" y="3765"/>
                </a:lnTo>
                <a:lnTo>
                  <a:pt x="0" y="0"/>
                </a:lnTo>
                <a:lnTo>
                  <a:pt x="2540" y="0"/>
                </a:lnTo>
                <a:close/>
              </a:path>
            </a:pathLst>
          </a:custGeom>
          <a:blipFill dpi="0" rotWithShape="1">
            <a:blip r:embed="rId12"/>
            <a:srcRect/>
            <a:stretch>
              <a:fillRect/>
            </a:stretch>
          </a:blipFill>
          <a:ln>
            <a:noFill/>
          </a:ln>
          <a:extLst>
            <a:ext uri="{91240B29-F687-4F45-9708-019B960494DF}">
              <a14:hiddenLine xmlns:a14="http://schemas.microsoft.com/office/drawing/2010/main" w="9525">
                <a:solidFill>
                  <a:srgbClr val="000000"/>
                </a:solidFill>
                <a:round/>
              </a14:hiddenLine>
            </a:ext>
          </a:extLst>
        </p:spPr>
        <p:txBody>
          <a:bodyPr/>
          <a:lstStyle/>
          <a:p>
            <a:pPr fontAlgn="base">
              <a:spcBef>
                <a:spcPct val="0"/>
              </a:spcBef>
              <a:spcAft>
                <a:spcPct val="0"/>
              </a:spcAft>
            </a:pPr>
            <a:endParaRPr lang="zh-CN" altLang="en-US" sz="2000" smtClean="0">
              <a:solidFill>
                <a:srgbClr val="051B61"/>
              </a:solidFill>
              <a:latin typeface="Arial" panose="020B0604020202020204" pitchFamily="34" charset="0"/>
            </a:endParaRPr>
          </a:p>
        </p:txBody>
      </p:sp>
      <p:sp>
        <p:nvSpPr>
          <p:cNvPr id="1031" name="Rectangle 7"/>
          <p:cNvSpPr>
            <a:spLocks noChangeArrowheads="1"/>
          </p:cNvSpPr>
          <p:nvPr/>
        </p:nvSpPr>
        <p:spPr bwMode="gray">
          <a:xfrm>
            <a:off x="0" y="908050"/>
            <a:ext cx="9144000" cy="2174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zh-CN" altLang="en-US" smtClean="0">
              <a:solidFill>
                <a:srgbClr val="051B61"/>
              </a:solidFill>
              <a:latin typeface="Times New Roman" panose="02020603050405020304" pitchFamily="18" charset="0"/>
              <a:ea typeface="Gulim" panose="020B0600000101010101" pitchFamily="34" charset="-127"/>
            </a:endParaRPr>
          </a:p>
        </p:txBody>
      </p:sp>
      <p:pic>
        <p:nvPicPr>
          <p:cNvPr id="1032" name="Picture 11" descr="图片1"/>
          <p:cNvPicPr>
            <a:picLocks noChangeAspect="1" noChangeArrowheads="1"/>
          </p:cNvPicPr>
          <p:nvPr/>
        </p:nvPicPr>
        <p:blipFill>
          <a:blip r:embed="rId13">
            <a:lum bright="30000" contrast="18000"/>
            <a:extLst>
              <a:ext uri="{28A0092B-C50C-407E-A947-70E740481C1C}">
                <a14:useLocalDpi xmlns:a14="http://schemas.microsoft.com/office/drawing/2010/main" val="0"/>
              </a:ext>
            </a:extLst>
          </a:blip>
          <a:srcRect/>
          <a:stretch>
            <a:fillRect/>
          </a:stretch>
        </p:blipFill>
        <p:spPr bwMode="auto">
          <a:xfrm>
            <a:off x="539750" y="115888"/>
            <a:ext cx="860425"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2" descr="西南大学"/>
          <p:cNvPicPr>
            <a:picLocks noChangeAspect="1" noChangeArrowheads="1"/>
          </p:cNvPicPr>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76375" y="493713"/>
            <a:ext cx="1295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3" descr="含宏广大"/>
          <p:cNvPicPr>
            <a:picLocks noChangeAspect="1" noChangeArrowheads="1"/>
          </p:cNvPicPr>
          <p:nvPr/>
        </p:nvPicPr>
        <p:blipFill>
          <a:blip r:embed="rId15">
            <a:clrChange>
              <a:clrFrom>
                <a:srgbClr val="FFFFFF"/>
              </a:clrFrom>
              <a:clrTo>
                <a:srgbClr val="FFFFFF">
                  <a:alpha val="0"/>
                </a:srgbClr>
              </a:clrTo>
            </a:clrChange>
            <a:lum bright="-18000" contrast="-54000"/>
            <a:extLst>
              <a:ext uri="{28A0092B-C50C-407E-A947-70E740481C1C}">
                <a14:useLocalDpi xmlns:a14="http://schemas.microsoft.com/office/drawing/2010/main" val="0"/>
              </a:ext>
            </a:extLst>
          </a:blip>
          <a:srcRect/>
          <a:stretch>
            <a:fillRect/>
          </a:stretch>
        </p:blipFill>
        <p:spPr bwMode="auto">
          <a:xfrm>
            <a:off x="6589713" y="6230938"/>
            <a:ext cx="1022350"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14" descr="继往开来"/>
          <p:cNvPicPr>
            <a:picLocks noChangeAspect="1" noChangeArrowheads="1"/>
          </p:cNvPicPr>
          <p:nvPr/>
        </p:nvPicPr>
        <p:blipFill>
          <a:blip r:embed="rId16">
            <a:clrChange>
              <a:clrFrom>
                <a:srgbClr val="FFFFFF"/>
              </a:clrFrom>
              <a:clrTo>
                <a:srgbClr val="FFFFFF">
                  <a:alpha val="0"/>
                </a:srgbClr>
              </a:clrTo>
            </a:clrChange>
            <a:lum bright="-6000"/>
            <a:extLst>
              <a:ext uri="{28A0092B-C50C-407E-A947-70E740481C1C}">
                <a14:useLocalDpi xmlns:a14="http://schemas.microsoft.com/office/drawing/2010/main" val="0"/>
              </a:ext>
            </a:extLst>
          </a:blip>
          <a:srcRect/>
          <a:stretch>
            <a:fillRect/>
          </a:stretch>
        </p:blipFill>
        <p:spPr bwMode="auto">
          <a:xfrm>
            <a:off x="7851775" y="6224588"/>
            <a:ext cx="1041400"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Rectangle 8"/>
          <p:cNvSpPr>
            <a:spLocks noGrp="1" noChangeArrowheads="1"/>
          </p:cNvSpPr>
          <p:nvPr>
            <p:ph type="title"/>
          </p:nvPr>
        </p:nvSpPr>
        <p:spPr bwMode="gray">
          <a:xfrm>
            <a:off x="755650" y="115888"/>
            <a:ext cx="81359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ko-KR" altLang="en-US" smtClean="0"/>
              <a:t>单击此处编辑母版标题样式</a:t>
            </a:r>
            <a:endParaRPr lang="ko-KR" altLang="en-US" smtClean="0"/>
          </a:p>
        </p:txBody>
      </p:sp>
      <p:sp>
        <p:nvSpPr>
          <p:cNvPr id="1037" name="Rectangle 11"/>
          <p:cNvSpPr>
            <a:spLocks noGrp="1" noChangeArrowheads="1"/>
          </p:cNvSpPr>
          <p:nvPr>
            <p:ph type="body" idx="1"/>
          </p:nvPr>
        </p:nvSpPr>
        <p:spPr bwMode="auto">
          <a:xfrm>
            <a:off x="1042988" y="1341438"/>
            <a:ext cx="7632700"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ko-KR" altLang="en-US" smtClean="0"/>
              <a:t>单击此处编辑母版文本样式</a:t>
            </a:r>
            <a:endParaRPr lang="ko-KR" altLang="en-US" smtClean="0"/>
          </a:p>
          <a:p>
            <a:pPr lvl="1"/>
            <a:r>
              <a:rPr lang="ko-KR" altLang="en-US" smtClean="0"/>
              <a:t>第二级</a:t>
            </a:r>
            <a:endParaRPr lang="ko-KR" altLang="en-US" smtClean="0"/>
          </a:p>
          <a:p>
            <a:pPr lvl="2"/>
            <a:r>
              <a:rPr lang="ko-KR" altLang="en-US" smtClean="0"/>
              <a:t>第三级</a:t>
            </a:r>
            <a:endParaRPr lang="ko-KR" altLang="en-US" smtClean="0"/>
          </a:p>
          <a:p>
            <a:pPr lvl="3"/>
            <a:r>
              <a:rPr lang="ko-KR" altLang="en-US" smtClean="0"/>
              <a:t>第四级</a:t>
            </a:r>
            <a:endParaRPr lang="ko-KR" altLang="en-US" smtClean="0"/>
          </a:p>
          <a:p>
            <a:pPr lvl="4"/>
            <a:r>
              <a:rPr lang="ko-KR" altLang="en-US" smtClean="0"/>
              <a:t>第五级</a:t>
            </a:r>
            <a:endParaRPr lang="ko-KR" altLang="en-US" smtClean="0"/>
          </a:p>
        </p:txBody>
      </p:sp>
      <p:sp>
        <p:nvSpPr>
          <p:cNvPr id="24" name="Rectangle 8"/>
          <p:cNvSpPr>
            <a:spLocks noGrp="1" noChangeArrowheads="1"/>
          </p:cNvSpPr>
          <p:nvPr>
            <p:ph type="dt" sz="quarter" idx="2"/>
          </p:nvPr>
        </p:nvSpPr>
        <p:spPr bwMode="gray">
          <a:xfrm>
            <a:off x="3352800" y="6553200"/>
            <a:ext cx="2133600" cy="152400"/>
          </a:xfrm>
          <a:prstGeom prst="rect">
            <a:avLst/>
          </a:prstGeom>
          <a:ln>
            <a:miter lim="800000"/>
          </a:ln>
        </p:spPr>
        <p:txBody>
          <a:bodyPr vert="horz" wrap="square" lIns="91440" tIns="45720" rIns="91440" bIns="45720" numCol="1" anchor="t" anchorCtr="0" compatLnSpc="1"/>
          <a:lstStyle>
            <a:lvl1pPr eaLnBrk="1" hangingPunct="1">
              <a:defRPr sz="1400">
                <a:solidFill>
                  <a:schemeClr val="tx2"/>
                </a:solidFill>
                <a:latin typeface="Times New Roman" panose="02020603050405020304" pitchFamily="18" charset="0"/>
                <a:ea typeface="Gulim" panose="020B0600000101010101" pitchFamily="34" charset="-127"/>
                <a:cs typeface="+mn-cs"/>
              </a:defRPr>
            </a:lvl1pPr>
          </a:lstStyle>
          <a:p>
            <a:pPr fontAlgn="base">
              <a:spcBef>
                <a:spcPct val="0"/>
              </a:spcBef>
              <a:spcAft>
                <a:spcPct val="0"/>
              </a:spcAft>
              <a:defRPr/>
            </a:pPr>
            <a:endParaRPr lang="en-US" altLang="ko-KR">
              <a:solidFill>
                <a:srgbClr val="1861A4"/>
              </a:solidFill>
            </a:endParaRPr>
          </a:p>
        </p:txBody>
      </p:sp>
      <p:pic>
        <p:nvPicPr>
          <p:cNvPr id="1039" name="Picture 24" descr="xm">
            <a:hlinkClick r:id="rId17"/>
          </p:cNvPr>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7019925" y="5157788"/>
            <a:ext cx="1638300"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
  </p:transition>
  <p:timing>
    <p:tnLst>
      <p:par>
        <p:cTn id="1" dur="indefinite" restart="never" nodeType="tmRoot"/>
      </p:par>
    </p:tnLst>
  </p:timing>
  <p:txStyles>
    <p:titleStyle>
      <a:lvl1pPr algn="ctr" rtl="0" eaLnBrk="0" fontAlgn="base" hangingPunct="0">
        <a:spcBef>
          <a:spcPct val="0"/>
        </a:spcBef>
        <a:spcAft>
          <a:spcPct val="0"/>
        </a:spcAft>
        <a:defRPr sz="4000">
          <a:solidFill>
            <a:srgbClr val="000000"/>
          </a:solidFill>
          <a:latin typeface="+mj-lt"/>
          <a:ea typeface="+mj-ea"/>
          <a:cs typeface="+mj-cs"/>
        </a:defRPr>
      </a:lvl1pPr>
      <a:lvl2pPr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2pPr>
      <a:lvl3pPr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3pPr>
      <a:lvl4pPr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4pPr>
      <a:lvl5pPr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5pPr>
      <a:lvl6pPr marL="457200"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6pPr>
      <a:lvl7pPr marL="914400"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7pPr>
      <a:lvl8pPr marL="1371600"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8pPr>
      <a:lvl9pPr marL="1828800"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9pPr>
    </p:titleStyle>
    <p:bodyStyle>
      <a:lvl1pPr marL="342900" indent="-342900" algn="l" rtl="0" eaLnBrk="0" fontAlgn="base" hangingPunct="0">
        <a:lnSpc>
          <a:spcPct val="120000"/>
        </a:lnSpc>
        <a:spcBef>
          <a:spcPct val="20000"/>
        </a:spcBef>
        <a:spcAft>
          <a:spcPct val="0"/>
        </a:spcAft>
        <a:buClr>
          <a:schemeClr val="tx1"/>
        </a:buClr>
        <a:buFont typeface="Wingdings" panose="05000000000000000000" pitchFamily="2" charset="2"/>
        <a:buChar char="u"/>
        <a:defRPr sz="3200" b="1">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lr>
          <a:schemeClr val="tx2"/>
        </a:buClr>
        <a:buSzPct val="60000"/>
        <a:buFont typeface="Wingdings" panose="05000000000000000000" pitchFamily="2" charset="2"/>
        <a:buChar char="n"/>
        <a:defRPr sz="2800">
          <a:solidFill>
            <a:schemeClr val="tx1"/>
          </a:solidFill>
          <a:latin typeface="华文细黑" panose="02010600040101010101" pitchFamily="2" charset="-122"/>
          <a:ea typeface="华文细黑" panose="02010600040101010101" pitchFamily="2" charset="-122"/>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a:solidFill>
            <a:schemeClr val="tx2"/>
          </a:solidFill>
          <a:latin typeface="Verdana" panose="020B0604030504040204" pitchFamily="34" charset="0"/>
          <a:ea typeface="华文楷体" panose="02010600040101010101" pitchFamily="2" charset="-122"/>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5pPr>
      <a:lvl6pPr marL="25146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6pPr>
      <a:lvl7pPr marL="29718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7pPr>
      <a:lvl8pPr marL="34290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8pPr>
      <a:lvl9pPr marL="38862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Rectangle 31"/>
          <p:cNvSpPr>
            <a:spLocks noGrp="1"/>
          </p:cNvSpPr>
          <p:nvPr>
            <p:ph type="body" idx="1"/>
          </p:nvPr>
        </p:nvSpPr>
        <p:spPr>
          <a:xfrm>
            <a:off x="468313" y="1125538"/>
            <a:ext cx="8207375" cy="5183187"/>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p:txBody>
      </p:sp>
      <p:sp>
        <p:nvSpPr>
          <p:cNvPr id="1027" name="Rectangle 27"/>
          <p:cNvSpPr>
            <a:spLocks noGrp="1"/>
          </p:cNvSpPr>
          <p:nvPr>
            <p:ph type="title"/>
          </p:nvPr>
        </p:nvSpPr>
        <p:spPr>
          <a:xfrm>
            <a:off x="469900" y="190500"/>
            <a:ext cx="8207375" cy="863600"/>
          </a:xfrm>
          <a:prstGeom prst="rect">
            <a:avLst/>
          </a:prstGeom>
          <a:noFill/>
          <a:ln w="9525">
            <a:noFill/>
          </a:ln>
        </p:spPr>
        <p:txBody>
          <a:bodyPr anchor="ctr"/>
          <a:p>
            <a:pPr lvl="0"/>
            <a:r>
              <a:rPr lang="zh-CN" altLang="en-US"/>
              <a:t>单击此处编辑母版标题样式</a:t>
            </a:r>
            <a:endParaRPr lang="zh-CN" altLang="en-US"/>
          </a:p>
        </p:txBody>
      </p:sp>
      <p:sp>
        <p:nvSpPr>
          <p:cNvPr id="1028" name="矩形 1027"/>
          <p:cNvSpPr/>
          <p:nvPr/>
        </p:nvSpPr>
        <p:spPr>
          <a:xfrm>
            <a:off x="3851275" y="6524625"/>
            <a:ext cx="1439863" cy="196850"/>
          </a:xfrm>
          <a:prstGeom prst="rect">
            <a:avLst/>
          </a:prstGeom>
          <a:noFill/>
          <a:ln w="9525">
            <a:noFill/>
          </a:ln>
        </p:spPr>
        <p:txBody>
          <a:bodyPr/>
          <a:p>
            <a:pPr lvl="0" algn="ct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2"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l" defTabSz="914400" eaLnBrk="1" fontAlgn="base" latinLnBrk="0" hangingPunct="1">
        <a:lnSpc>
          <a:spcPct val="100000"/>
        </a:lnSpc>
        <a:spcBef>
          <a:spcPct val="0"/>
        </a:spcBef>
        <a:spcAft>
          <a:spcPct val="0"/>
        </a:spcAft>
        <a:buClr>
          <a:srgbClr val="000000"/>
        </a:buClr>
        <a:buNone/>
        <a:defRPr sz="3000" b="0" i="0" u="none" kern="1200" baseline="0">
          <a:solidFill>
            <a:schemeClr val="tx1"/>
          </a:solidFill>
          <a:latin typeface="+mj-lt"/>
          <a:ea typeface="+mj-ea"/>
          <a:cs typeface="+mj-cs"/>
        </a:defRPr>
      </a:lvl1pPr>
    </p:titleStyle>
    <p:bodyStyle>
      <a:lvl1pPr marL="342900" lvl="0" indent="-342900" algn="l" defTabSz="914400" eaLnBrk="1" fontAlgn="base" latinLnBrk="0" hangingPunct="1">
        <a:lnSpc>
          <a:spcPct val="120000"/>
        </a:lnSpc>
        <a:spcBef>
          <a:spcPct val="20000"/>
        </a:spcBef>
        <a:spcAft>
          <a:spcPct val="0"/>
        </a:spcAft>
        <a:buClr>
          <a:schemeClr val="accent1"/>
        </a:buClr>
        <a:buFont typeface="Wingdings" panose="05000000000000000000" pitchFamily="2" charset="2"/>
        <a:buChar char="n"/>
        <a:defRPr sz="2400" b="0" i="0" u="none" kern="1200" baseline="0">
          <a:solidFill>
            <a:schemeClr val="tx1"/>
          </a:solidFill>
          <a:latin typeface="+mn-lt"/>
          <a:ea typeface="+mn-ea"/>
          <a:cs typeface="+mn-cs"/>
        </a:defRPr>
      </a:lvl1pPr>
      <a:lvl2pPr marL="742950" lvl="1" indent="-285750" algn="l" defTabSz="914400" eaLnBrk="1" fontAlgn="base" latinLnBrk="0" hangingPunct="1">
        <a:lnSpc>
          <a:spcPct val="120000"/>
        </a:lnSpc>
        <a:spcBef>
          <a:spcPct val="20000"/>
        </a:spcBef>
        <a:spcAft>
          <a:spcPct val="0"/>
        </a:spcAft>
        <a:buClr>
          <a:schemeClr val="accent1"/>
        </a:buClr>
        <a:buFont typeface="Wingdings" panose="05000000000000000000" pitchFamily="2" charset="2"/>
        <a:buChar char="n"/>
        <a:defRPr sz="2000" b="0" i="0" u="none" kern="1200" baseline="0">
          <a:solidFill>
            <a:schemeClr val="tx1"/>
          </a:solidFill>
          <a:latin typeface="+mn-lt"/>
          <a:ea typeface="+mn-ea"/>
          <a:cs typeface="+mn-cs"/>
        </a:defRPr>
      </a:lvl2pPr>
      <a:lvl3pPr marL="1143000" lvl="2" indent="-228600" algn="l" defTabSz="914400" eaLnBrk="1" fontAlgn="base" latinLnBrk="0" hangingPunct="1">
        <a:lnSpc>
          <a:spcPct val="12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mn-lt"/>
          <a:ea typeface="+mn-ea"/>
          <a:cs typeface="+mn-cs"/>
        </a:defRPr>
      </a:lvl3pPr>
      <a:lvl4pPr marL="1600200" lvl="3" indent="-228600" algn="l" defTabSz="914400" eaLnBrk="1" fontAlgn="base" latinLnBrk="0" hangingPunct="1">
        <a:lnSpc>
          <a:spcPct val="120000"/>
        </a:lnSpc>
        <a:spcBef>
          <a:spcPct val="20000"/>
        </a:spcBef>
        <a:spcAft>
          <a:spcPct val="0"/>
        </a:spcAft>
        <a:buClr>
          <a:schemeClr val="hlink"/>
        </a:buClr>
        <a:buFont typeface="Wingdings" panose="05000000000000000000" pitchFamily="2" charset="2"/>
        <a:buChar char="n"/>
        <a:defRPr sz="18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8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None/>
        <a:defRPr sz="1800" b="0" i="1"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标题 4097"/>
          <p:cNvSpPr>
            <a:spLocks noGrp="1" noRot="1"/>
          </p:cNvSpPr>
          <p:nvPr>
            <p:ph type="ctrTitle"/>
          </p:nvPr>
        </p:nvSpPr>
        <p:spPr/>
        <p:txBody>
          <a:bodyPr anchor="ctr"/>
          <a:p>
            <a:pPr defTabSz="914400">
              <a:buNone/>
            </a:pPr>
            <a:r>
              <a:rPr lang="zh-CN" altLang="en-US" sz="4000" b="1" kern="1200" baseline="0" dirty="0">
                <a:latin typeface="Arial" panose="020B0604020202020204" pitchFamily="34" charset="0"/>
                <a:ea typeface="宋体" panose="02010600030101010101" pitchFamily="2" charset="-122"/>
              </a:rPr>
              <a:t>第十二章  品德学习</a:t>
            </a:r>
            <a:endParaRPr lang="zh-CN" altLang="en-US" sz="4000" b="1" kern="1200" baseline="0" dirty="0">
              <a:latin typeface="Arial" panose="020B0604020202020204" pitchFamily="34" charset="0"/>
              <a:ea typeface="宋体" panose="02010600030101010101" pitchFamily="2" charset="-122"/>
            </a:endParaRPr>
          </a:p>
        </p:txBody>
      </p:sp>
      <p:sp>
        <p:nvSpPr>
          <p:cNvPr id="4099" name="副标题 4098"/>
          <p:cNvSpPr>
            <a:spLocks noGrp="1" noRot="1"/>
          </p:cNvSpPr>
          <p:nvPr>
            <p:ph type="subTitle" idx="1"/>
          </p:nvPr>
        </p:nvSpPr>
        <p:spPr/>
        <p:txBody>
          <a:bodyPr anchor="t"/>
          <a:p>
            <a:pPr defTabSz="914400">
              <a:buFont typeface="Wingdings" panose="05000000000000000000" pitchFamily="2" charset="2"/>
              <a:buNone/>
            </a:pPr>
            <a:r>
              <a:rPr lang="en-US" altLang="zh-CN" kern="1200" baseline="0" dirty="0">
                <a:latin typeface="Arial" panose="020B0604020202020204" pitchFamily="34" charset="0"/>
                <a:ea typeface="宋体" panose="02010600030101010101" pitchFamily="2" charset="-122"/>
              </a:rPr>
              <a:t> </a:t>
            </a:r>
            <a:endParaRPr lang="en-US" altLang="zh-CN" kern="1200" baseline="0" dirty="0">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10243" name="内容占位符 10242"/>
          <p:cNvSpPr>
            <a:spLocks noGrp="1" noRot="1"/>
          </p:cNvSpPr>
          <p:nvPr>
            <p:ph idx="1"/>
          </p:nvPr>
        </p:nvSpPr>
        <p:spPr/>
        <p:txBody>
          <a:bodyPr/>
          <a:p>
            <a:r>
              <a:rPr lang="zh-CN" altLang="en-US" sz="3600" dirty="0">
                <a:ea typeface="华文行楷" panose="02010800040101010101" pitchFamily="2" charset="-122"/>
              </a:rPr>
              <a:t>（四）儿童道德发展的途径</a:t>
            </a:r>
            <a:endParaRPr lang="zh-CN" altLang="en-US" sz="3600" dirty="0">
              <a:ea typeface="华文行楷" panose="02010800040101010101" pitchFamily="2" charset="-122"/>
            </a:endParaRPr>
          </a:p>
          <a:p>
            <a:r>
              <a:rPr lang="zh-CN" altLang="en-US" sz="3200" b="1" dirty="0">
                <a:solidFill>
                  <a:srgbClr val="C00000"/>
                </a:solidFill>
              </a:rPr>
              <a:t>同伴相互作用</a:t>
            </a:r>
            <a:endParaRPr lang="zh-CN" altLang="en-US" sz="3200" b="1" dirty="0">
              <a:solidFill>
                <a:srgbClr val="C00000"/>
              </a:solidFill>
            </a:endParaRPr>
          </a:p>
          <a:p>
            <a:r>
              <a:rPr lang="zh-CN" altLang="en-US" sz="2800" dirty="0"/>
              <a:t>学校应该创造使个人的道德实践和反省能共同进行、彼此相助、互相平衡的机会，促进儿童的道德自主发展</a:t>
            </a:r>
            <a:endParaRPr lang="zh-CN" altLang="en-US" sz="2800"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11265"/>
          <p:cNvSpPr>
            <a:spLocks noGrp="1" noRot="1"/>
          </p:cNvSpPr>
          <p:nvPr>
            <p:ph type="title"/>
          </p:nvPr>
        </p:nvSpPr>
        <p:spPr/>
        <p:txBody>
          <a:bodyPr anchor="ctr"/>
          <a:p>
            <a:r>
              <a:rPr lang="zh-CN" altLang="en-US" b="1" dirty="0"/>
              <a:t>二、科尔伯格的认知发展理论</a:t>
            </a:r>
            <a:endParaRPr lang="zh-CN" altLang="en-US" b="1" dirty="0"/>
          </a:p>
        </p:txBody>
      </p:sp>
      <p:sp>
        <p:nvSpPr>
          <p:cNvPr id="11267" name="内容占位符 11266"/>
          <p:cNvSpPr>
            <a:spLocks noGrp="1" noRot="1"/>
          </p:cNvSpPr>
          <p:nvPr>
            <p:ph idx="1"/>
          </p:nvPr>
        </p:nvSpPr>
        <p:spPr/>
        <p:txBody>
          <a:bodyPr/>
          <a:p>
            <a:r>
              <a:rPr lang="zh-CN" altLang="en-US" sz="3600" dirty="0"/>
              <a:t>（一）</a:t>
            </a:r>
            <a:r>
              <a:rPr lang="zh-CN" altLang="en-US" sz="3600" dirty="0">
                <a:ea typeface="华文行楷" panose="02010800040101010101" pitchFamily="2" charset="-122"/>
              </a:rPr>
              <a:t>研究方法</a:t>
            </a:r>
            <a:r>
              <a:rPr lang="zh-CN" altLang="en-US" sz="3600" dirty="0"/>
              <a:t>：两难故事</a:t>
            </a:r>
            <a:endParaRPr lang="zh-CN" altLang="en-US" sz="3600" dirty="0"/>
          </a:p>
          <a:p>
            <a:r>
              <a:rPr lang="zh-CN" altLang="en-US" sz="3600" dirty="0"/>
              <a:t>（二）</a:t>
            </a:r>
            <a:r>
              <a:rPr lang="zh-CN" altLang="en-US" sz="3600" dirty="0">
                <a:ea typeface="华文行楷" panose="02010800040101010101" pitchFamily="2" charset="-122"/>
              </a:rPr>
              <a:t>主要观点</a:t>
            </a:r>
            <a:r>
              <a:rPr lang="zh-CN" altLang="en-US" sz="3600" dirty="0"/>
              <a:t>：三水平六阶段</a:t>
            </a:r>
            <a:endParaRPr lang="zh-CN" altLang="en-US" sz="3600"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12291" name="内容占位符 12290"/>
          <p:cNvSpPr>
            <a:spLocks noGrp="1" noRot="1"/>
          </p:cNvSpPr>
          <p:nvPr>
            <p:ph idx="1"/>
          </p:nvPr>
        </p:nvSpPr>
        <p:spPr/>
        <p:txBody>
          <a:bodyPr/>
          <a:p>
            <a:r>
              <a:rPr lang="zh-CN" altLang="en-US" sz="3200" dirty="0">
                <a:ea typeface="华文行楷" panose="02010800040101010101" pitchFamily="2" charset="-122"/>
              </a:rPr>
              <a:t>（三）教育启示</a:t>
            </a:r>
            <a:endParaRPr lang="zh-CN" altLang="en-US" sz="3200" dirty="0">
              <a:ea typeface="华文行楷" panose="02010800040101010101" pitchFamily="2" charset="-122"/>
            </a:endParaRPr>
          </a:p>
          <a:p>
            <a:r>
              <a:rPr lang="zh-CN" altLang="en-US" sz="2800" dirty="0"/>
              <a:t>第一，教师对儿童道德思维和行为水平的预期应该符合儿童的年龄；</a:t>
            </a:r>
            <a:endParaRPr lang="zh-CN" altLang="en-US" sz="2800" dirty="0"/>
          </a:p>
          <a:p>
            <a:r>
              <a:rPr lang="zh-CN" altLang="en-US" sz="2800" dirty="0"/>
              <a:t>第二，教师在课上可以组织学生讨论两难问题，以帮助学生发展道德推理；</a:t>
            </a:r>
            <a:endParaRPr lang="zh-CN" altLang="en-US" sz="2800" dirty="0"/>
          </a:p>
          <a:p>
            <a:r>
              <a:rPr lang="zh-CN" altLang="en-US" sz="2800" dirty="0"/>
              <a:t>第三，教师应该注意文化和性别对道德推理的影响。 </a:t>
            </a:r>
            <a:endParaRPr lang="zh-CN" altLang="en-US" sz="2800"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标题 13313"/>
          <p:cNvSpPr>
            <a:spLocks noGrp="1" noRot="1"/>
          </p:cNvSpPr>
          <p:nvPr>
            <p:ph type="title"/>
          </p:nvPr>
        </p:nvSpPr>
        <p:spPr>
          <a:xfrm>
            <a:off x="468630" y="742950"/>
            <a:ext cx="8207375" cy="863600"/>
          </a:xfrm>
        </p:spPr>
        <p:txBody>
          <a:bodyPr anchor="ctr"/>
          <a:p>
            <a:pPr algn="ctr"/>
            <a:r>
              <a:rPr lang="zh-CN" altLang="en-US" sz="4000" b="1" dirty="0"/>
              <a:t>三、吉利根的女性关怀道德发展理论</a:t>
            </a:r>
            <a:endParaRPr lang="zh-CN" altLang="en-US" sz="4000" b="1" dirty="0"/>
          </a:p>
        </p:txBody>
      </p:sp>
      <p:sp>
        <p:nvSpPr>
          <p:cNvPr id="13315" name="内容占位符 13314"/>
          <p:cNvSpPr>
            <a:spLocks noGrp="1" noRot="1"/>
          </p:cNvSpPr>
          <p:nvPr>
            <p:ph idx="1"/>
          </p:nvPr>
        </p:nvSpPr>
        <p:spPr>
          <a:xfrm>
            <a:off x="363538" y="2097088"/>
            <a:ext cx="8207375" cy="5183187"/>
          </a:xfrm>
        </p:spPr>
        <p:txBody>
          <a:bodyPr/>
          <a:p>
            <a:r>
              <a:rPr lang="zh-CN" altLang="en-US" dirty="0">
                <a:ea typeface="华文行楷" panose="02010800040101010101" pitchFamily="2" charset="-122"/>
              </a:rPr>
              <a:t>（一）理论观点</a:t>
            </a:r>
            <a:endParaRPr lang="zh-CN" altLang="en-US" dirty="0">
              <a:ea typeface="华文行楷" panose="02010800040101010101" pitchFamily="2" charset="-122"/>
            </a:endParaRPr>
          </a:p>
          <a:p>
            <a:r>
              <a:rPr lang="en-US" altLang="zh-CN" dirty="0"/>
              <a:t>1.</a:t>
            </a:r>
            <a:r>
              <a:rPr lang="zh-CN" altLang="en-US" dirty="0"/>
              <a:t>在道德概念和道德标准上，男性更注重诸如公平和尊重他们权利之类抽象而理智的原则，而女性则更倾向于关心和同情；</a:t>
            </a:r>
            <a:endParaRPr lang="zh-CN" altLang="en-US" dirty="0"/>
          </a:p>
          <a:p>
            <a:r>
              <a:rPr lang="en-US" altLang="zh-CN" dirty="0"/>
              <a:t>2.</a:t>
            </a:r>
            <a:r>
              <a:rPr lang="zh-CN" altLang="en-US" dirty="0"/>
              <a:t>在移情上，女性更容易理解移情，她们对亲密的人际关系特别敏感；</a:t>
            </a:r>
            <a:endParaRPr lang="zh-CN" altLang="en-US"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5" name="内容占位符 44034"/>
          <p:cNvSpPr>
            <a:spLocks noGrp="1" noRot="1"/>
          </p:cNvSpPr>
          <p:nvPr>
            <p:ph idx="1"/>
          </p:nvPr>
        </p:nvSpPr>
        <p:spPr>
          <a:xfrm>
            <a:off x="534988" y="1963738"/>
            <a:ext cx="8207375" cy="5183187"/>
          </a:xfrm>
        </p:spPr>
        <p:txBody>
          <a:bodyPr/>
          <a:p>
            <a:r>
              <a:rPr lang="en-US" altLang="zh-CN" sz="2800" dirty="0"/>
              <a:t>3.</a:t>
            </a:r>
            <a:r>
              <a:rPr lang="zh-CN" altLang="en-US" sz="2800" dirty="0"/>
              <a:t>在心理取向上，男性更倾向于竞争，而女性更倾向于合作；</a:t>
            </a:r>
            <a:endParaRPr lang="zh-CN" altLang="en-US" sz="2800" dirty="0"/>
          </a:p>
          <a:p>
            <a:r>
              <a:rPr lang="en-US" altLang="zh-CN" sz="2800" dirty="0"/>
              <a:t>4.</a:t>
            </a:r>
            <a:r>
              <a:rPr lang="zh-CN" altLang="en-US" sz="2800" dirty="0"/>
              <a:t>在道德推理方面，男性关注于个体的利益，而女性更关注于个体对他人所负的责任</a:t>
            </a:r>
            <a:r>
              <a:rPr lang="zh-CN" altLang="en-US" sz="1800" dirty="0"/>
              <a:t> </a:t>
            </a:r>
            <a:endParaRPr lang="zh-CN" altLang="en-US" sz="1800" dirty="0"/>
          </a:p>
          <a:p>
            <a:endParaRPr lang="zh-CN" altLang="en-US" sz="1800" dirty="0"/>
          </a:p>
        </p:txBody>
      </p:sp>
      <p:sp>
        <p:nvSpPr>
          <p:cNvPr id="4" name="标题 3"/>
          <p:cNvSpPr/>
          <p:nvPr>
            <p:ph type="title"/>
          </p:nvPr>
        </p:nvSpPr>
        <p:spPr/>
        <p:txBody>
          <a:bodyPr/>
          <a:p>
            <a:endParaRPr lang="zh-CN" altLang="en-US"/>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14339" name="内容占位符 14338"/>
          <p:cNvSpPr>
            <a:spLocks noGrp="1" noRot="1"/>
          </p:cNvSpPr>
          <p:nvPr>
            <p:ph idx="1"/>
          </p:nvPr>
        </p:nvSpPr>
        <p:spPr/>
        <p:txBody>
          <a:bodyPr/>
          <a:p>
            <a:r>
              <a:rPr lang="zh-CN" altLang="en-US" dirty="0">
                <a:ea typeface="华文行楷" panose="02010800040101010101" pitchFamily="2" charset="-122"/>
              </a:rPr>
              <a:t>（二）发展阶段</a:t>
            </a:r>
            <a:endParaRPr lang="zh-CN" altLang="en-US" dirty="0">
              <a:ea typeface="华文行楷" panose="02010800040101010101" pitchFamily="2" charset="-122"/>
            </a:endParaRPr>
          </a:p>
          <a:p>
            <a:pPr algn="l"/>
            <a:r>
              <a:rPr lang="zh-CN" altLang="en-US" sz="3600" b="1" dirty="0">
                <a:solidFill>
                  <a:srgbClr val="C00000"/>
                </a:solidFill>
              </a:rPr>
              <a:t>水平1 自我生存定向</a:t>
            </a:r>
            <a:endParaRPr lang="zh-CN" altLang="en-US" sz="3600" b="1" dirty="0">
              <a:solidFill>
                <a:srgbClr val="C00000"/>
              </a:solidFill>
            </a:endParaRPr>
          </a:p>
          <a:p>
            <a:r>
              <a:rPr lang="zh-CN" altLang="en-US" dirty="0"/>
              <a:t>       </a:t>
            </a:r>
            <a:r>
              <a:rPr lang="zh-CN" altLang="en-US" sz="2800" dirty="0"/>
              <a:t>自我是关心的唯一目标，自我生存的观念是最为重要的。只有当自己的需要之间发生冲突时，才会产生道德思维。</a:t>
            </a:r>
            <a:endParaRPr lang="zh-CN" altLang="en-US" sz="2800" dirty="0"/>
          </a:p>
          <a:p>
            <a:r>
              <a:rPr lang="zh-CN" altLang="en-US" sz="3600" dirty="0"/>
              <a:t> </a:t>
            </a:r>
            <a:endParaRPr lang="zh-CN" altLang="en-US" sz="3600"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7891" name="内容占位符 37890"/>
          <p:cNvSpPr>
            <a:spLocks noGrp="1" noRot="1"/>
          </p:cNvSpPr>
          <p:nvPr>
            <p:ph idx="1"/>
          </p:nvPr>
        </p:nvSpPr>
        <p:spPr/>
        <p:txBody>
          <a:bodyPr/>
          <a:p>
            <a:r>
              <a:rPr lang="zh-CN" altLang="en-US" sz="3600" dirty="0">
                <a:latin typeface="华文行楷" panose="02010800040101010101" pitchFamily="2" charset="-122"/>
                <a:ea typeface="华文行楷" panose="02010800040101010101" pitchFamily="2" charset="-122"/>
              </a:rPr>
              <a:t>第</a:t>
            </a:r>
            <a:r>
              <a:rPr lang="en-US" altLang="zh-CN" sz="3600" dirty="0">
                <a:latin typeface="华文行楷" panose="02010800040101010101" pitchFamily="2" charset="-122"/>
                <a:ea typeface="华文行楷" panose="02010800040101010101" pitchFamily="2" charset="-122"/>
              </a:rPr>
              <a:t>1</a:t>
            </a:r>
            <a:r>
              <a:rPr lang="zh-CN" altLang="en-US" sz="3600" dirty="0">
                <a:latin typeface="华文行楷" panose="02010800040101010101" pitchFamily="2" charset="-122"/>
                <a:ea typeface="华文行楷" panose="02010800040101010101" pitchFamily="2" charset="-122"/>
              </a:rPr>
              <a:t>个</a:t>
            </a:r>
            <a:r>
              <a:rPr lang="zh-CN" altLang="en-US" sz="3600" b="1" dirty="0">
                <a:latin typeface="华文行楷" panose="02010800040101010101" pitchFamily="2" charset="-122"/>
                <a:ea typeface="华文行楷" panose="02010800040101010101" pitchFamily="2" charset="-122"/>
              </a:rPr>
              <a:t>过渡期</a:t>
            </a:r>
            <a:r>
              <a:rPr lang="zh-CN" altLang="en-US" sz="3600" dirty="0">
                <a:latin typeface="华文行楷" panose="02010800040101010101" pitchFamily="2" charset="-122"/>
                <a:ea typeface="华文行楷" panose="02010800040101010101" pitchFamily="2" charset="-122"/>
              </a:rPr>
              <a:t> 从自私转向责任感</a:t>
            </a:r>
            <a:endParaRPr lang="zh-CN" altLang="en-US" sz="3600" dirty="0">
              <a:latin typeface="华文行楷" panose="02010800040101010101" pitchFamily="2" charset="-122"/>
              <a:ea typeface="华文行楷" panose="02010800040101010101" pitchFamily="2" charset="-122"/>
            </a:endParaRPr>
          </a:p>
          <a:p>
            <a:r>
              <a:rPr lang="zh-CN" altLang="en-US" sz="2800" dirty="0"/>
              <a:t>个体自己的愿望和对他人的责任感是相互矛盾的，即个体 “要做”和“应该做”之间存在冲突。</a:t>
            </a:r>
            <a:endParaRPr lang="zh-CN" altLang="en-US" sz="2800" dirty="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15363" name="内容占位符 15362"/>
          <p:cNvSpPr>
            <a:spLocks noGrp="1" noRot="1"/>
          </p:cNvSpPr>
          <p:nvPr>
            <p:ph idx="1"/>
          </p:nvPr>
        </p:nvSpPr>
        <p:spPr/>
        <p:txBody>
          <a:bodyPr/>
          <a:p>
            <a:r>
              <a:rPr lang="zh-CN" altLang="en-US" sz="3600" b="1" dirty="0">
                <a:solidFill>
                  <a:srgbClr val="C00000"/>
                </a:solidFill>
              </a:rPr>
              <a:t>水平</a:t>
            </a:r>
            <a:r>
              <a:rPr lang="en-US" altLang="zh-CN" sz="3600" b="1" dirty="0">
                <a:solidFill>
                  <a:srgbClr val="C00000"/>
                </a:solidFill>
              </a:rPr>
              <a:t>2 </a:t>
            </a:r>
            <a:r>
              <a:rPr lang="zh-CN" altLang="en-US" sz="3600" b="1" dirty="0">
                <a:solidFill>
                  <a:srgbClr val="C00000"/>
                </a:solidFill>
              </a:rPr>
              <a:t>善良即自我牺牲</a:t>
            </a:r>
            <a:endParaRPr lang="zh-CN" altLang="en-US" sz="3600" b="1" dirty="0">
              <a:solidFill>
                <a:srgbClr val="C00000"/>
              </a:solidFill>
            </a:endParaRPr>
          </a:p>
          <a:p>
            <a:r>
              <a:rPr lang="zh-CN" altLang="en-US" sz="3600" dirty="0"/>
              <a:t> </a:t>
            </a:r>
            <a:r>
              <a:rPr lang="zh-CN" altLang="en-US" sz="2800" dirty="0"/>
              <a:t>这是女性作为保护者和照顾者的角色在习俗水平上的观点，道德判断起源于社会规范和多数人的意见。</a:t>
            </a:r>
            <a:endParaRPr lang="zh-CN" altLang="en-US" sz="2800" dirty="0"/>
          </a:p>
          <a:p>
            <a:r>
              <a:rPr lang="zh-CN" altLang="en-US" sz="2800" dirty="0"/>
              <a:t>此阶段出现了</a:t>
            </a:r>
            <a:r>
              <a:rPr lang="zh-CN" altLang="en-US" sz="2800" dirty="0">
                <a:solidFill>
                  <a:schemeClr val="tx2"/>
                </a:solidFill>
              </a:rPr>
              <a:t>对他人的责任感</a:t>
            </a:r>
            <a:r>
              <a:rPr lang="zh-CN" altLang="en-US" sz="2800" dirty="0"/>
              <a:t>，善良与自我牺牲被认为是等同的，并与关心他人的需要相结合。</a:t>
            </a:r>
            <a:endParaRPr lang="zh-CN" altLang="en-US" sz="2800" dirty="0"/>
          </a:p>
          <a:p>
            <a:r>
              <a:rPr lang="zh-CN" altLang="en-US" dirty="0"/>
              <a:t>   </a:t>
            </a:r>
            <a:endParaRPr lang="zh-CN" altLang="en-US"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8915" name="内容占位符 38914"/>
          <p:cNvSpPr>
            <a:spLocks noGrp="1" noRot="1"/>
          </p:cNvSpPr>
          <p:nvPr>
            <p:ph idx="1"/>
          </p:nvPr>
        </p:nvSpPr>
        <p:spPr/>
        <p:txBody>
          <a:bodyPr/>
          <a:p>
            <a:r>
              <a:rPr lang="zh-CN" altLang="en-US" sz="3600" dirty="0">
                <a:latin typeface="华文行楷" panose="02010800040101010101" pitchFamily="2" charset="-122"/>
                <a:ea typeface="华文行楷" panose="02010800040101010101" pitchFamily="2" charset="-122"/>
              </a:rPr>
              <a:t>第</a:t>
            </a:r>
            <a:r>
              <a:rPr lang="en-US" altLang="zh-CN" sz="3600" dirty="0">
                <a:latin typeface="华文行楷" panose="02010800040101010101" pitchFamily="2" charset="-122"/>
                <a:ea typeface="华文行楷" panose="02010800040101010101" pitchFamily="2" charset="-122"/>
              </a:rPr>
              <a:t>2</a:t>
            </a:r>
            <a:r>
              <a:rPr lang="zh-CN" altLang="en-US" sz="3600" dirty="0">
                <a:latin typeface="华文行楷" panose="02010800040101010101" pitchFamily="2" charset="-122"/>
                <a:ea typeface="华文行楷" panose="02010800040101010101" pitchFamily="2" charset="-122"/>
              </a:rPr>
              <a:t>个过渡期： 从善良转向真实</a:t>
            </a:r>
            <a:endParaRPr lang="zh-CN" altLang="en-US" sz="3600" dirty="0">
              <a:latin typeface="华文行楷" panose="02010800040101010101" pitchFamily="2" charset="-122"/>
              <a:ea typeface="华文行楷" panose="02010800040101010101" pitchFamily="2" charset="-122"/>
            </a:endParaRPr>
          </a:p>
          <a:p>
            <a:r>
              <a:rPr lang="zh-CN" altLang="en-US" sz="3600" dirty="0"/>
              <a:t>     </a:t>
            </a:r>
            <a:r>
              <a:rPr lang="zh-CN" altLang="en-US" sz="2800" dirty="0"/>
              <a:t>女性开始认识到道德意味着既要关心他们，又要关心自己。</a:t>
            </a:r>
            <a:endParaRPr lang="zh-CN" altLang="en-US" sz="2800" dirty="0"/>
          </a:p>
          <a:p>
            <a:r>
              <a:rPr lang="zh-CN" altLang="en-US" sz="2800" dirty="0"/>
              <a:t>      女性试图同时考虑自己与他人的需要，对他人负责而使自己“善良”，对自己负责而使自己“诚实”和“真实”。</a:t>
            </a:r>
            <a:endParaRPr lang="zh-CN" altLang="en-US" sz="2800" dirty="0"/>
          </a:p>
          <a:p>
            <a:endParaRPr lang="zh-CN" altLang="en-US" sz="3600"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16387" name="内容占位符 16386"/>
          <p:cNvSpPr>
            <a:spLocks noGrp="1" noRot="1"/>
          </p:cNvSpPr>
          <p:nvPr>
            <p:ph idx="1"/>
          </p:nvPr>
        </p:nvSpPr>
        <p:spPr/>
        <p:txBody>
          <a:bodyPr/>
          <a:p>
            <a:r>
              <a:rPr lang="zh-CN" altLang="en-US" sz="3600" b="1" dirty="0"/>
              <a:t>水平</a:t>
            </a:r>
            <a:r>
              <a:rPr lang="en-US" altLang="zh-CN" sz="3600" b="1" dirty="0"/>
              <a:t>3  </a:t>
            </a:r>
            <a:r>
              <a:rPr lang="zh-CN" altLang="en-US" sz="3600" b="1" dirty="0"/>
              <a:t>非暴力道德</a:t>
            </a:r>
            <a:endParaRPr lang="zh-CN" altLang="en-US" sz="3600" b="1" dirty="0"/>
          </a:p>
          <a:p>
            <a:r>
              <a:rPr lang="zh-CN" altLang="en-US" sz="3600" dirty="0"/>
              <a:t>     </a:t>
            </a:r>
            <a:r>
              <a:rPr lang="zh-CN" altLang="en-US" sz="2800" dirty="0"/>
              <a:t>个体利用非暴力原则解决自私和对他人责任之间的冲突。自己与他人之间的道德平等要通过平等地运用避免伤害的原则而获得，关心成为普遍的义务。</a:t>
            </a:r>
            <a:r>
              <a:rPr lang="zh-CN" altLang="en-US" sz="3600" dirty="0"/>
              <a:t> </a:t>
            </a:r>
            <a:endParaRPr lang="zh-CN" altLang="en-US" sz="3600"/>
          </a:p>
          <a:p>
            <a:endParaRPr lang="zh-CN" altLang="en-US" sz="3600" dirty="0"/>
          </a:p>
          <a:p>
            <a:endParaRPr lang="zh-CN" alt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5123" name="内容占位符 5122"/>
          <p:cNvSpPr>
            <a:spLocks noGrp="1" noRot="1"/>
          </p:cNvSpPr>
          <p:nvPr>
            <p:ph idx="1"/>
          </p:nvPr>
        </p:nvSpPr>
        <p:spPr/>
        <p:txBody>
          <a:bodyPr/>
          <a:p>
            <a:r>
              <a:rPr lang="zh-CN" altLang="en-US" sz="3600" dirty="0">
                <a:ea typeface="华文行楷" panose="02010800040101010101" pitchFamily="2" charset="-122"/>
              </a:rPr>
              <a:t>一、道德与品德</a:t>
            </a:r>
            <a:endParaRPr lang="zh-CN" altLang="en-US" sz="3600" dirty="0">
              <a:ea typeface="华文行楷" panose="02010800040101010101" pitchFamily="2" charset="-122"/>
            </a:endParaRPr>
          </a:p>
          <a:p>
            <a:r>
              <a:rPr lang="en-US" altLang="zh-CN" sz="3600" dirty="0"/>
              <a:t>1.</a:t>
            </a:r>
            <a:r>
              <a:rPr lang="zh-CN" altLang="en-US" sz="2800" b="1" dirty="0">
                <a:solidFill>
                  <a:srgbClr val="C00000"/>
                </a:solidFill>
              </a:rPr>
              <a:t>道德</a:t>
            </a:r>
            <a:r>
              <a:rPr lang="zh-CN" altLang="en-US" sz="2800" dirty="0"/>
              <a:t>：是由社会舆论力量和个人内在信念系统所支持的调整人们关系的行为规范的总和。</a:t>
            </a:r>
            <a:endParaRPr lang="zh-CN" altLang="en-US" sz="2800" dirty="0"/>
          </a:p>
          <a:p>
            <a:r>
              <a:rPr lang="en-US" altLang="zh-CN" sz="3600" dirty="0"/>
              <a:t>2.</a:t>
            </a:r>
            <a:r>
              <a:rPr lang="zh-CN" altLang="en-US" sz="2800" b="1" dirty="0">
                <a:solidFill>
                  <a:srgbClr val="C00000"/>
                </a:solidFill>
              </a:rPr>
              <a:t>品德</a:t>
            </a:r>
            <a:r>
              <a:rPr lang="zh-CN" altLang="en-US" sz="2800" dirty="0"/>
              <a:t>：又称道德品质，是个人根据一定社会的道德准则和规范行动时表现出来的稳定的心理特征和倾向。</a:t>
            </a:r>
            <a:endParaRPr lang="zh-CN" altLang="en-US" sz="2800"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标题 17409"/>
          <p:cNvSpPr>
            <a:spLocks noGrp="1" noRot="1"/>
          </p:cNvSpPr>
          <p:nvPr>
            <p:ph type="title"/>
          </p:nvPr>
        </p:nvSpPr>
        <p:spPr/>
        <p:txBody>
          <a:bodyPr anchor="ctr"/>
          <a:p>
            <a:pPr algn="ctr"/>
            <a:r>
              <a:rPr lang="zh-CN" altLang="en-US" b="1" dirty="0"/>
              <a:t>第二节  道德情感的形成和培养</a:t>
            </a:r>
            <a:endParaRPr lang="zh-CN" altLang="en-US" b="1" dirty="0"/>
          </a:p>
        </p:txBody>
      </p:sp>
      <p:sp>
        <p:nvSpPr>
          <p:cNvPr id="17411" name="内容占位符 17410"/>
          <p:cNvSpPr>
            <a:spLocks noGrp="1" noRot="1"/>
          </p:cNvSpPr>
          <p:nvPr>
            <p:ph idx="1"/>
          </p:nvPr>
        </p:nvSpPr>
        <p:spPr/>
        <p:txBody>
          <a:bodyPr/>
          <a:p>
            <a:r>
              <a:rPr lang="zh-CN" altLang="en-US" b="1" dirty="0"/>
              <a:t>一、精神分析学派对道德情感的研究</a:t>
            </a:r>
            <a:r>
              <a:rPr lang="zh-CN" altLang="en-US" dirty="0"/>
              <a:t> </a:t>
            </a:r>
            <a:endParaRPr lang="zh-CN" altLang="en-US" dirty="0"/>
          </a:p>
          <a:p>
            <a:r>
              <a:rPr lang="zh-CN" altLang="en-US" dirty="0"/>
              <a:t>弗洛伊德认为，儿童道德的发展与儿童早期跟父母感情的联结有密切的关系，儿童通过</a:t>
            </a:r>
            <a:r>
              <a:rPr lang="zh-CN" altLang="en-US" b="1" dirty="0">
                <a:solidFill>
                  <a:srgbClr val="C00000"/>
                </a:solidFill>
              </a:rPr>
              <a:t>自居作用</a:t>
            </a:r>
            <a:r>
              <a:rPr lang="zh-CN" altLang="en-US" dirty="0">
                <a:solidFill>
                  <a:srgbClr val="C00000"/>
                </a:solidFill>
              </a:rPr>
              <a:t>、</a:t>
            </a:r>
            <a:r>
              <a:rPr lang="zh-CN" altLang="en-US" b="1" dirty="0">
                <a:solidFill>
                  <a:srgbClr val="C00000"/>
                </a:solidFill>
              </a:rPr>
              <a:t>自我惩罚</a:t>
            </a:r>
            <a:r>
              <a:rPr lang="zh-CN" altLang="en-US" dirty="0">
                <a:solidFill>
                  <a:srgbClr val="C00000"/>
                </a:solidFill>
              </a:rPr>
              <a:t>、</a:t>
            </a:r>
            <a:r>
              <a:rPr lang="zh-CN" altLang="en-US" b="1" dirty="0">
                <a:solidFill>
                  <a:srgbClr val="C00000"/>
                </a:solidFill>
              </a:rPr>
              <a:t>内疚</a:t>
            </a:r>
            <a:r>
              <a:rPr lang="zh-CN" altLang="en-US" dirty="0"/>
              <a:t>等将父母的批评和社会的批评内化为良心或超我，帮助儿童在父母不在眼前时也能按道德规范来行动，抵制外界的诱惑。</a:t>
            </a:r>
            <a:endParaRPr lang="zh-CN" altLang="en-US"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18435" name="内容占位符 18434"/>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1.</a:t>
            </a:r>
            <a:r>
              <a:rPr lang="zh-CN" altLang="en-US" sz="3600" dirty="0">
                <a:latin typeface="华文行楷" panose="02010800040101010101" pitchFamily="2" charset="-122"/>
                <a:ea typeface="华文行楷" panose="02010800040101010101" pitchFamily="2" charset="-122"/>
              </a:rPr>
              <a:t>自居作用</a:t>
            </a:r>
            <a:endParaRPr lang="zh-CN" altLang="en-US" sz="3600" dirty="0">
              <a:latin typeface="华文行楷" panose="02010800040101010101" pitchFamily="2" charset="-122"/>
              <a:ea typeface="华文行楷" panose="02010800040101010101" pitchFamily="2" charset="-122"/>
            </a:endParaRPr>
          </a:p>
          <a:p>
            <a:r>
              <a:rPr lang="zh-CN" altLang="en-US" sz="2800" dirty="0"/>
              <a:t>以成人为榜样，并根据成人的标准来建立理想自我的过程。</a:t>
            </a:r>
            <a:endParaRPr lang="zh-CN" altLang="en-US" sz="2800" dirty="0"/>
          </a:p>
          <a:p>
            <a:r>
              <a:rPr lang="zh-CN" altLang="en-US" sz="2800" dirty="0"/>
              <a:t>奖励自己的良好行为，惩罚自己的不好行为</a:t>
            </a:r>
            <a:r>
              <a:rPr lang="zh-CN" altLang="en-US" sz="2800"/>
              <a:t> </a:t>
            </a:r>
            <a:endParaRPr lang="zh-CN" altLang="en-US" sz="2800"/>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19459" name="内容占位符 19458"/>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2.</a:t>
            </a:r>
            <a:r>
              <a:rPr lang="zh-CN" altLang="en-US" sz="3600" dirty="0">
                <a:latin typeface="华文行楷" panose="02010800040101010101" pitchFamily="2" charset="-122"/>
                <a:ea typeface="华文行楷" panose="02010800040101010101" pitchFamily="2" charset="-122"/>
              </a:rPr>
              <a:t>内疚感</a:t>
            </a:r>
            <a:endParaRPr lang="zh-CN" altLang="en-US" sz="3600" dirty="0">
              <a:latin typeface="华文行楷" panose="02010800040101010101" pitchFamily="2" charset="-122"/>
              <a:ea typeface="华文行楷" panose="02010800040101010101" pitchFamily="2" charset="-122"/>
            </a:endParaRPr>
          </a:p>
          <a:p>
            <a:r>
              <a:rPr lang="zh-CN" altLang="en-US" sz="2800" dirty="0"/>
              <a:t>严厉的超我和附属的自我之间的紧张，它作为一种惩罚的需要而表现出来 。</a:t>
            </a:r>
            <a:endParaRPr lang="zh-CN" altLang="en-US" sz="2800" dirty="0"/>
          </a:p>
          <a:p>
            <a:r>
              <a:rPr lang="zh-CN" altLang="en-US" sz="3600" dirty="0">
                <a:solidFill>
                  <a:schemeClr val="tx2"/>
                </a:solidFill>
                <a:ea typeface="楷体_GB2312" pitchFamily="49" charset="-122"/>
              </a:rPr>
              <a:t>产生的根源</a:t>
            </a:r>
            <a:r>
              <a:rPr lang="zh-CN" altLang="en-US" sz="3600" dirty="0"/>
              <a:t>：</a:t>
            </a:r>
            <a:endParaRPr lang="zh-CN" altLang="en-US" sz="3600" dirty="0"/>
          </a:p>
          <a:p>
            <a:r>
              <a:rPr lang="zh-CN" altLang="en-US" sz="3600" dirty="0"/>
              <a:t>    </a:t>
            </a:r>
            <a:r>
              <a:rPr lang="zh-CN" altLang="en-US" sz="2800" b="1" dirty="0">
                <a:solidFill>
                  <a:srgbClr val="C00000"/>
                </a:solidFill>
              </a:rPr>
              <a:t>对权威的恐惧</a:t>
            </a:r>
            <a:endParaRPr lang="zh-CN" altLang="en-US" sz="2800" b="1" dirty="0">
              <a:solidFill>
                <a:srgbClr val="C00000"/>
              </a:solidFill>
            </a:endParaRPr>
          </a:p>
          <a:p>
            <a:r>
              <a:rPr lang="zh-CN" altLang="en-US" sz="2800" dirty="0"/>
              <a:t>     </a:t>
            </a:r>
            <a:r>
              <a:rPr lang="zh-CN" altLang="en-US" sz="2800" b="1" dirty="0">
                <a:solidFill>
                  <a:srgbClr val="C00000"/>
                </a:solidFill>
              </a:rPr>
              <a:t>对超我的恐惧</a:t>
            </a:r>
            <a:r>
              <a:rPr lang="zh-CN" altLang="en-US" sz="1800" b="1" dirty="0">
                <a:solidFill>
                  <a:srgbClr val="C00000"/>
                </a:solidFill>
              </a:rPr>
              <a:t> </a:t>
            </a:r>
            <a:endParaRPr lang="zh-CN" altLang="en-US" sz="1800" b="1" dirty="0">
              <a:solidFill>
                <a:srgbClr val="C00000"/>
              </a:solidFill>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20483" name="内容占位符 20482"/>
          <p:cNvSpPr>
            <a:spLocks noGrp="1" noRot="1"/>
          </p:cNvSpPr>
          <p:nvPr>
            <p:ph idx="1"/>
          </p:nvPr>
        </p:nvSpPr>
        <p:spPr/>
        <p:txBody>
          <a:bodyPr/>
          <a:p>
            <a:r>
              <a:rPr lang="zh-CN" altLang="en-US" sz="2800" dirty="0"/>
              <a:t>道德的形成导致了儿童内在的双重性，一方是超我的力量，另一方是本能需要。</a:t>
            </a:r>
            <a:endParaRPr lang="zh-CN" altLang="en-US" sz="2800" dirty="0"/>
          </a:p>
          <a:p>
            <a:r>
              <a:rPr lang="zh-CN" altLang="en-US" sz="2800" dirty="0"/>
              <a:t>遵从超我力量，儿童就要把遵守社会规范当作一种义务。恰当的超我将使儿童形成合理内化的道德，这是一种稳定的、不可改变的道德。</a:t>
            </a:r>
            <a:r>
              <a:rPr lang="zh-CN" altLang="en-US" dirty="0"/>
              <a:t> </a:t>
            </a:r>
            <a:endParaRPr lang="zh-CN" altLang="en-US" dirty="0"/>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标题 21505"/>
          <p:cNvSpPr>
            <a:spLocks noGrp="1" noRot="1"/>
          </p:cNvSpPr>
          <p:nvPr>
            <p:ph type="title"/>
          </p:nvPr>
        </p:nvSpPr>
        <p:spPr>
          <a:xfrm>
            <a:off x="641350" y="381000"/>
            <a:ext cx="8207375" cy="863600"/>
          </a:xfrm>
        </p:spPr>
        <p:txBody>
          <a:bodyPr anchor="ctr"/>
          <a:p>
            <a:pPr algn="ctr"/>
            <a:r>
              <a:rPr lang="zh-CN" altLang="en-US" sz="3600" b="1" dirty="0"/>
              <a:t>二、人本主义情感取向的道德教育理论</a:t>
            </a:r>
            <a:endParaRPr lang="zh-CN" altLang="en-US" sz="3600" b="1" dirty="0"/>
          </a:p>
        </p:txBody>
      </p:sp>
      <p:sp>
        <p:nvSpPr>
          <p:cNvPr id="21507" name="内容占位符 21506"/>
          <p:cNvSpPr>
            <a:spLocks noGrp="1" noRot="1"/>
          </p:cNvSpPr>
          <p:nvPr>
            <p:ph idx="1"/>
          </p:nvPr>
        </p:nvSpPr>
        <p:spPr>
          <a:xfrm>
            <a:off x="467678" y="1544638"/>
            <a:ext cx="8207375" cy="5183187"/>
          </a:xfrm>
        </p:spPr>
        <p:txBody>
          <a:bodyPr/>
          <a:p>
            <a:r>
              <a:rPr lang="en-US" altLang="zh-CN" dirty="0"/>
              <a:t> </a:t>
            </a:r>
            <a:r>
              <a:rPr lang="en-US" altLang="zh-CN" sz="3600" dirty="0">
                <a:latin typeface="华文行楷" panose="02010800040101010101" pitchFamily="2" charset="-122"/>
                <a:ea typeface="华文行楷" panose="02010800040101010101" pitchFamily="2" charset="-122"/>
              </a:rPr>
              <a:t>1</a:t>
            </a:r>
            <a:r>
              <a:rPr lang="zh-CN" altLang="en-US" sz="3600" dirty="0">
                <a:latin typeface="华文行楷" panose="02010800040101010101" pitchFamily="2" charset="-122"/>
                <a:ea typeface="华文行楷" panose="02010800040101010101" pitchFamily="2" charset="-122"/>
              </a:rPr>
              <a:t>．承认人性是建设性的 </a:t>
            </a:r>
            <a:endParaRPr lang="zh-CN" altLang="en-US" sz="3600" dirty="0">
              <a:latin typeface="华文行楷" panose="02010800040101010101" pitchFamily="2" charset="-122"/>
              <a:ea typeface="华文行楷" panose="02010800040101010101" pitchFamily="2" charset="-122"/>
            </a:endParaRPr>
          </a:p>
          <a:p>
            <a:r>
              <a:rPr lang="zh-CN" altLang="en-US" sz="2800" dirty="0"/>
              <a:t>人性是善良的、值得信赖的，在本质上是积极的、社会化的、向前运动的、理性的和现实的 </a:t>
            </a:r>
            <a:endParaRPr lang="zh-CN" altLang="en-US" sz="2800" dirty="0"/>
          </a:p>
          <a:p>
            <a:r>
              <a:rPr lang="zh-CN" altLang="en-US" sz="2800" dirty="0"/>
              <a:t>道德教育就应该采取有效措施消除各种不良的因素，使自我和先天潜能得到完全的发挥和自由的发展。</a:t>
            </a:r>
            <a:endParaRPr lang="zh-CN" altLang="en-US" sz="2800" dirty="0"/>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22531" name="内容占位符 22530"/>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2</a:t>
            </a:r>
            <a:r>
              <a:rPr lang="zh-CN" altLang="en-US" sz="3600" dirty="0">
                <a:latin typeface="华文行楷" panose="02010800040101010101" pitchFamily="2" charset="-122"/>
                <a:ea typeface="华文行楷" panose="02010800040101010101" pitchFamily="2" charset="-122"/>
              </a:rPr>
              <a:t>．重视情感在道德教育中的作用</a:t>
            </a:r>
            <a:r>
              <a:rPr lang="zh-CN" altLang="en-US" sz="3600" dirty="0"/>
              <a:t> </a:t>
            </a:r>
            <a:endParaRPr lang="zh-CN" altLang="en-US" sz="3600" dirty="0"/>
          </a:p>
          <a:p>
            <a:r>
              <a:rPr lang="zh-CN" altLang="en-US" sz="2800" dirty="0"/>
              <a:t>一旦人意识到自己的情感被理解和接受，他们的思维就会发生变化。道德教育中要</a:t>
            </a:r>
            <a:r>
              <a:rPr lang="zh-CN" altLang="en-US" sz="2800" b="1" dirty="0">
                <a:solidFill>
                  <a:srgbClr val="C00000"/>
                </a:solidFill>
              </a:rPr>
              <a:t>强调移情</a:t>
            </a:r>
            <a:r>
              <a:rPr lang="zh-CN" altLang="en-US" sz="2800" dirty="0"/>
              <a:t>的作用。</a:t>
            </a:r>
            <a:endParaRPr lang="zh-CN" altLang="en-US" sz="2800"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23555" name="内容占位符 23554"/>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3.</a:t>
            </a:r>
            <a:r>
              <a:rPr lang="zh-CN" altLang="en-US" sz="3600" dirty="0">
                <a:latin typeface="华文行楷" panose="02010800040101010101" pitchFamily="2" charset="-122"/>
                <a:ea typeface="华文行楷" panose="02010800040101010101" pitchFamily="2" charset="-122"/>
              </a:rPr>
              <a:t>实施道德教育的三个最基本的条件</a:t>
            </a:r>
            <a:endParaRPr lang="zh-CN" altLang="en-US" sz="3600" dirty="0">
              <a:latin typeface="华文行楷" panose="02010800040101010101" pitchFamily="2" charset="-122"/>
              <a:ea typeface="华文行楷" panose="02010800040101010101" pitchFamily="2" charset="-122"/>
            </a:endParaRPr>
          </a:p>
          <a:p>
            <a:r>
              <a:rPr lang="zh-CN" altLang="en-US" sz="2800" dirty="0"/>
              <a:t>首先是</a:t>
            </a:r>
            <a:r>
              <a:rPr lang="zh-CN" altLang="en-US" sz="2800" b="1" dirty="0">
                <a:solidFill>
                  <a:srgbClr val="C00000"/>
                </a:solidFill>
              </a:rPr>
              <a:t>真诚</a:t>
            </a:r>
            <a:r>
              <a:rPr lang="zh-CN" altLang="en-US" sz="2800" b="1" dirty="0"/>
              <a:t>：</a:t>
            </a:r>
            <a:r>
              <a:rPr lang="zh-CN" altLang="en-US" sz="2800" dirty="0"/>
              <a:t>师生之间坦诚相对</a:t>
            </a:r>
            <a:endParaRPr lang="zh-CN" altLang="en-US" sz="2800" dirty="0"/>
          </a:p>
          <a:p>
            <a:r>
              <a:rPr lang="zh-CN" altLang="en-US" sz="2800" dirty="0"/>
              <a:t>第二是</a:t>
            </a:r>
            <a:r>
              <a:rPr lang="zh-CN" altLang="en-US" sz="2800" b="1" dirty="0">
                <a:solidFill>
                  <a:srgbClr val="C00000"/>
                </a:solidFill>
              </a:rPr>
              <a:t>接受和信任</a:t>
            </a:r>
            <a:r>
              <a:rPr lang="zh-CN" altLang="en-US" sz="2800" dirty="0"/>
              <a:t> ：珍视学习者 ，尊重学习者</a:t>
            </a:r>
            <a:endParaRPr lang="zh-CN" altLang="en-US" sz="2800" dirty="0"/>
          </a:p>
          <a:p>
            <a:r>
              <a:rPr lang="zh-CN" altLang="en-US" sz="2800" dirty="0"/>
              <a:t>第三是</a:t>
            </a:r>
            <a:r>
              <a:rPr lang="zh-CN" altLang="en-US" sz="2800" b="1" dirty="0">
                <a:solidFill>
                  <a:srgbClr val="C00000"/>
                </a:solidFill>
              </a:rPr>
              <a:t>移情性理解</a:t>
            </a:r>
            <a:r>
              <a:rPr lang="zh-CN" altLang="en-US" sz="2800" dirty="0"/>
              <a:t> ：教师要主动倾听、理解和尊重学生个人独特的思想和情感，鼓励学生自由地形成他们自己的决策 </a:t>
            </a:r>
            <a:r>
              <a:rPr lang="zh-CN" altLang="en-US" sz="2800"/>
              <a:t>  </a:t>
            </a:r>
            <a:endParaRPr lang="zh-CN" altLang="en-US" sz="2800"/>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24579" name="内容占位符 24578"/>
          <p:cNvSpPr>
            <a:spLocks noGrp="1" noRot="1"/>
          </p:cNvSpPr>
          <p:nvPr>
            <p:ph idx="1"/>
          </p:nvPr>
        </p:nvSpPr>
        <p:spPr/>
        <p:txBody>
          <a:bodyPr/>
          <a:p>
            <a:r>
              <a:rPr lang="en-US" altLang="zh-CN" sz="2800" dirty="0"/>
              <a:t>4.</a:t>
            </a:r>
            <a:r>
              <a:rPr lang="zh-CN" altLang="en-US" sz="2800" dirty="0"/>
              <a:t>道德教育是一种过程，教师是道德教育的“促进者” </a:t>
            </a:r>
            <a:endParaRPr lang="zh-CN" altLang="en-US" sz="2800" dirty="0"/>
          </a:p>
          <a:p>
            <a:r>
              <a:rPr lang="en-US" altLang="zh-CN" sz="2800" dirty="0"/>
              <a:t>5.</a:t>
            </a:r>
            <a:r>
              <a:rPr lang="zh-CN" altLang="en-US" sz="2800" dirty="0"/>
              <a:t>以“学生”为中心的非指导性的教学模式</a:t>
            </a:r>
            <a:r>
              <a:rPr lang="zh-CN" altLang="en-US" sz="1800" dirty="0"/>
              <a:t> </a:t>
            </a:r>
            <a:endParaRPr lang="zh-CN" altLang="en-US" sz="1800" dirty="0"/>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标题 25601"/>
          <p:cNvSpPr>
            <a:spLocks noGrp="1" noRot="1"/>
          </p:cNvSpPr>
          <p:nvPr>
            <p:ph type="title"/>
          </p:nvPr>
        </p:nvSpPr>
        <p:spPr/>
        <p:txBody>
          <a:bodyPr anchor="ctr"/>
          <a:p>
            <a:r>
              <a:rPr lang="zh-CN" altLang="en-US" b="1" dirty="0"/>
              <a:t>三、其他有关道德情感的研究</a:t>
            </a:r>
            <a:endParaRPr lang="zh-CN" altLang="en-US" b="1" dirty="0"/>
          </a:p>
        </p:txBody>
      </p:sp>
      <p:sp>
        <p:nvSpPr>
          <p:cNvPr id="25603" name="内容占位符 25602"/>
          <p:cNvSpPr>
            <a:spLocks noGrp="1" noRot="1"/>
          </p:cNvSpPr>
          <p:nvPr>
            <p:ph idx="1"/>
          </p:nvPr>
        </p:nvSpPr>
        <p:spPr/>
        <p:txBody>
          <a:bodyPr/>
          <a:p>
            <a:r>
              <a:rPr lang="en-US" altLang="zh-CN" sz="3600" b="1" dirty="0">
                <a:latin typeface="华文行楷" panose="02010800040101010101" pitchFamily="2" charset="-122"/>
                <a:ea typeface="华文行楷" panose="02010800040101010101" pitchFamily="2" charset="-122"/>
              </a:rPr>
              <a:t>1.</a:t>
            </a:r>
            <a:r>
              <a:rPr lang="zh-CN" altLang="en-US" sz="3600" b="1" dirty="0">
                <a:latin typeface="华文行楷" panose="02010800040101010101" pitchFamily="2" charset="-122"/>
                <a:ea typeface="华文行楷" panose="02010800040101010101" pitchFamily="2" charset="-122"/>
              </a:rPr>
              <a:t>凯根的道德情感分类</a:t>
            </a:r>
            <a:r>
              <a:rPr lang="zh-CN" altLang="en-US" sz="3600" dirty="0"/>
              <a:t> </a:t>
            </a:r>
            <a:endParaRPr lang="zh-CN" altLang="en-US" sz="3600" b="1"/>
          </a:p>
          <a:p>
            <a:r>
              <a:rPr lang="zh-CN" altLang="en-US" sz="2800" dirty="0">
                <a:solidFill>
                  <a:schemeClr val="tx1"/>
                </a:solidFill>
              </a:rPr>
              <a:t>普通人的道德状况更主要的是</a:t>
            </a:r>
            <a:r>
              <a:rPr lang="zh-CN" altLang="en-US" sz="2800" dirty="0">
                <a:solidFill>
                  <a:srgbClr val="C00000"/>
                </a:solidFill>
              </a:rPr>
              <a:t>受情感而不是受理性支配的，</a:t>
            </a:r>
            <a:r>
              <a:rPr lang="zh-CN" altLang="en-US" sz="2800" dirty="0">
                <a:solidFill>
                  <a:schemeClr val="tx1"/>
                </a:solidFill>
              </a:rPr>
              <a:t>通过情感来判断是非</a:t>
            </a:r>
            <a:r>
              <a:rPr lang="zh-CN" altLang="en-US" sz="2800" dirty="0">
                <a:solidFill>
                  <a:srgbClr val="C00000"/>
                </a:solidFill>
              </a:rPr>
              <a:t>。</a:t>
            </a:r>
            <a:r>
              <a:rPr lang="zh-CN" altLang="en-US" sz="2800" b="1" dirty="0"/>
              <a:t> </a:t>
            </a:r>
            <a:endParaRPr lang="zh-CN" altLang="en-US" sz="2800" b="1"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26627" name="内容占位符 26626"/>
          <p:cNvSpPr>
            <a:spLocks noGrp="1" noRot="1"/>
          </p:cNvSpPr>
          <p:nvPr>
            <p:ph idx="1"/>
          </p:nvPr>
        </p:nvSpPr>
        <p:spPr/>
        <p:txBody>
          <a:bodyPr/>
          <a:p>
            <a:r>
              <a:rPr lang="zh-CN" altLang="en-US" sz="3600" dirty="0">
                <a:ea typeface="华文行楷" panose="02010800040101010101" pitchFamily="2" charset="-122"/>
              </a:rPr>
              <a:t>道德情感包括</a:t>
            </a:r>
            <a:r>
              <a:rPr lang="zh-CN" altLang="en-US" sz="3600" dirty="0"/>
              <a:t>：</a:t>
            </a:r>
            <a:endParaRPr lang="zh-CN" altLang="en-US" sz="3600"/>
          </a:p>
          <a:p>
            <a:r>
              <a:rPr lang="en-US" altLang="zh-CN" sz="3200" dirty="0"/>
              <a:t>①</a:t>
            </a:r>
            <a:r>
              <a:rPr lang="zh-CN" altLang="en-US" sz="2800" dirty="0"/>
              <a:t>焦虑；</a:t>
            </a:r>
            <a:endParaRPr lang="zh-CN" altLang="en-US" sz="2800" dirty="0"/>
          </a:p>
          <a:p>
            <a:r>
              <a:rPr lang="en-US" altLang="zh-CN" sz="2800" dirty="0"/>
              <a:t>②</a:t>
            </a:r>
            <a:r>
              <a:rPr lang="zh-CN" altLang="en-US" sz="2800" dirty="0"/>
              <a:t>移情；</a:t>
            </a:r>
            <a:endParaRPr lang="zh-CN" altLang="en-US" sz="2800" dirty="0"/>
          </a:p>
          <a:p>
            <a:r>
              <a:rPr lang="en-US" altLang="zh-CN" sz="2800" dirty="0"/>
              <a:t>③</a:t>
            </a:r>
            <a:r>
              <a:rPr lang="zh-CN" altLang="en-US" sz="2800" dirty="0"/>
              <a:t>责任和内疚；</a:t>
            </a:r>
            <a:endParaRPr lang="zh-CN" altLang="en-US" sz="2800" dirty="0"/>
          </a:p>
          <a:p>
            <a:r>
              <a:rPr lang="en-US" altLang="zh-CN" sz="2800" dirty="0"/>
              <a:t>④</a:t>
            </a:r>
            <a:r>
              <a:rPr lang="zh-CN" altLang="en-US" sz="2800" dirty="0"/>
              <a:t>疲乏或厌烦；</a:t>
            </a:r>
            <a:endParaRPr lang="zh-CN" altLang="en-US" sz="2800" dirty="0"/>
          </a:p>
          <a:p>
            <a:r>
              <a:rPr lang="en-US" altLang="zh-CN" sz="2800" dirty="0"/>
              <a:t>⑤</a:t>
            </a:r>
            <a:r>
              <a:rPr lang="zh-CN" altLang="en-US" sz="2800" dirty="0"/>
              <a:t>困惑和不确定感。</a:t>
            </a:r>
            <a:r>
              <a:rPr lang="zh-CN" altLang="en-US" sz="3600" dirty="0"/>
              <a:t> </a:t>
            </a:r>
            <a:endParaRPr lang="zh-CN" altLang="en-US" sz="3600"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6147" name="内容占位符 6146"/>
          <p:cNvSpPr>
            <a:spLocks noGrp="1" noRot="1"/>
          </p:cNvSpPr>
          <p:nvPr>
            <p:ph idx="1"/>
          </p:nvPr>
        </p:nvSpPr>
        <p:spPr/>
        <p:txBody>
          <a:bodyPr/>
          <a:p>
            <a:r>
              <a:rPr lang="zh-CN" altLang="en-US" sz="3600" dirty="0">
                <a:ea typeface="华文行楷" panose="02010800040101010101" pitchFamily="2" charset="-122"/>
              </a:rPr>
              <a:t>二、品德的心理结构</a:t>
            </a:r>
            <a:endParaRPr lang="zh-CN" altLang="en-US" sz="3600" dirty="0">
              <a:ea typeface="华文行楷" panose="02010800040101010101" pitchFamily="2" charset="-122"/>
            </a:endParaRPr>
          </a:p>
          <a:p>
            <a:r>
              <a:rPr lang="en-US" altLang="zh-CN" sz="2800" dirty="0"/>
              <a:t>1.</a:t>
            </a:r>
            <a:r>
              <a:rPr lang="zh-CN" altLang="en-US" sz="2800" dirty="0"/>
              <a:t>三因素说：道德认识、道德情感、道德行为</a:t>
            </a:r>
            <a:endParaRPr lang="zh-CN" altLang="en-US" sz="2800" dirty="0"/>
          </a:p>
          <a:p>
            <a:r>
              <a:rPr lang="en-US" altLang="zh-CN" sz="2800" dirty="0"/>
              <a:t>2.</a:t>
            </a:r>
            <a:r>
              <a:rPr lang="zh-CN" altLang="en-US" sz="2800" dirty="0"/>
              <a:t>四因素说：道德认识、道德情感、道德意志、道德行为</a:t>
            </a:r>
            <a:endParaRPr lang="zh-CN" altLang="en-US" sz="2800" dirty="0"/>
          </a:p>
          <a:p>
            <a:r>
              <a:rPr lang="en-US" altLang="zh-CN" sz="2800" dirty="0"/>
              <a:t>3.</a:t>
            </a:r>
            <a:r>
              <a:rPr lang="zh-CN" altLang="en-US" sz="2800" dirty="0"/>
              <a:t>功能结构说</a:t>
            </a:r>
            <a:r>
              <a:rPr lang="zh-CN" altLang="en-US" sz="2800" dirty="0">
                <a:sym typeface="Wingdings" panose="05000000000000000000" pitchFamily="2" charset="2"/>
              </a:rPr>
              <a:t>（章志光</a:t>
            </a:r>
            <a:r>
              <a:rPr lang="zh-CN" altLang="en-US" sz="2800" dirty="0"/>
              <a:t>）</a:t>
            </a:r>
            <a:endParaRPr lang="zh-CN" altLang="en-US" sz="2800" dirty="0"/>
          </a:p>
          <a:p>
            <a:endParaRPr lang="zh-CN" altLang="en-US" sz="2800" dirty="0"/>
          </a:p>
          <a:p>
            <a:endParaRPr lang="zh-CN" altLang="en-US"/>
          </a:p>
          <a:p>
            <a:endParaRPr lang="zh-CN" altLang="en-US"/>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27651" name="内容占位符 27650"/>
          <p:cNvSpPr>
            <a:spLocks noGrp="1" noRot="1"/>
          </p:cNvSpPr>
          <p:nvPr>
            <p:ph idx="1"/>
          </p:nvPr>
        </p:nvSpPr>
        <p:spPr/>
        <p:txBody>
          <a:bodyPr/>
          <a:p>
            <a:r>
              <a:rPr lang="zh-CN" altLang="en-US" sz="2800" dirty="0"/>
              <a:t>哪些是意义重大而且不可侵犯的道德原则，是由违背该原则所带来的情感反应的强度决定的。</a:t>
            </a:r>
            <a:endParaRPr lang="zh-CN" altLang="en-US" sz="2800" dirty="0"/>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28675" name="内容占位符 28674"/>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2.</a:t>
            </a:r>
            <a:r>
              <a:rPr lang="zh-CN" altLang="en-US" sz="3600" dirty="0">
                <a:latin typeface="华文行楷" panose="02010800040101010101" pitchFamily="2" charset="-122"/>
                <a:ea typeface="华文行楷" panose="02010800040101010101" pitchFamily="2" charset="-122"/>
              </a:rPr>
              <a:t>移情及其相关的心理研究 </a:t>
            </a:r>
            <a:endParaRPr lang="zh-CN" altLang="en-US" sz="3600" dirty="0">
              <a:latin typeface="华文行楷" panose="02010800040101010101" pitchFamily="2" charset="-122"/>
              <a:ea typeface="华文行楷" panose="02010800040101010101" pitchFamily="2" charset="-122"/>
            </a:endParaRPr>
          </a:p>
          <a:p>
            <a:r>
              <a:rPr lang="zh-CN" altLang="en-US" sz="2800" b="1" dirty="0">
                <a:solidFill>
                  <a:srgbClr val="FF0000"/>
                </a:solidFill>
              </a:rPr>
              <a:t>移情</a:t>
            </a:r>
            <a:r>
              <a:rPr lang="zh-CN" altLang="en-US" sz="2800" dirty="0"/>
              <a:t>就是对事物进行判断和决策之前，将自己处在他人位置，考虑他人的心理反应，理解他人的态度和情感的能力。</a:t>
            </a:r>
            <a:endParaRPr lang="zh-CN" altLang="en-US" sz="2800" dirty="0"/>
          </a:p>
          <a:p>
            <a:r>
              <a:rPr lang="zh-CN" altLang="en-US" sz="2800" dirty="0"/>
              <a:t>移情是一种道德动力 </a:t>
            </a:r>
            <a:endParaRPr lang="zh-CN" altLang="en-US" sz="2800" dirty="0"/>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29699" name="内容占位符 29698"/>
          <p:cNvSpPr>
            <a:spLocks noGrp="1" noRot="1"/>
          </p:cNvSpPr>
          <p:nvPr>
            <p:ph idx="1"/>
          </p:nvPr>
        </p:nvSpPr>
        <p:spPr/>
        <p:txBody>
          <a:bodyPr/>
          <a:p>
            <a:r>
              <a:rPr lang="zh-CN" altLang="en-US" sz="2800" dirty="0"/>
              <a:t>（</a:t>
            </a:r>
            <a:r>
              <a:rPr lang="en-US" altLang="zh-CN" sz="2800" dirty="0"/>
              <a:t>1</a:t>
            </a:r>
            <a:r>
              <a:rPr lang="zh-CN" altLang="en-US" sz="2800" dirty="0"/>
              <a:t>）移情是亲社会行为的内部中介</a:t>
            </a:r>
            <a:endParaRPr lang="zh-CN" altLang="en-US" sz="2800" dirty="0"/>
          </a:p>
          <a:p>
            <a:r>
              <a:rPr lang="zh-CN" altLang="en-US" sz="2800" dirty="0"/>
              <a:t>移情能力越高，亲社会行为表现更多</a:t>
            </a:r>
            <a:endParaRPr lang="zh-CN" altLang="en-US" sz="2800" dirty="0"/>
          </a:p>
          <a:p>
            <a:r>
              <a:rPr lang="zh-CN" altLang="en-US" sz="2800" dirty="0"/>
              <a:t>（</a:t>
            </a:r>
            <a:r>
              <a:rPr lang="en-US" altLang="zh-CN" sz="2800" dirty="0"/>
              <a:t>2</a:t>
            </a:r>
            <a:r>
              <a:rPr lang="zh-CN" altLang="en-US" sz="2800" dirty="0"/>
              <a:t>）移情可以抑制侵犯行为</a:t>
            </a:r>
            <a:endParaRPr lang="zh-CN" altLang="en-US" sz="2800" dirty="0"/>
          </a:p>
          <a:p>
            <a:pPr lvl="2"/>
            <a:r>
              <a:rPr lang="zh-CN" altLang="en-US" sz="2095" dirty="0">
                <a:solidFill>
                  <a:srgbClr val="FF0000"/>
                </a:solidFill>
              </a:rPr>
              <a:t>实验：教师电击学生</a:t>
            </a:r>
            <a:endParaRPr lang="zh-CN" altLang="en-US" sz="2095" dirty="0">
              <a:solidFill>
                <a:srgbClr val="FF0000"/>
              </a:solidFill>
            </a:endParaRP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0723" name="内容占位符 30722"/>
          <p:cNvSpPr>
            <a:spLocks noGrp="1" noRot="1"/>
          </p:cNvSpPr>
          <p:nvPr>
            <p:ph idx="1"/>
          </p:nvPr>
        </p:nvSpPr>
        <p:spPr/>
        <p:txBody>
          <a:bodyPr/>
          <a:p>
            <a:r>
              <a:rPr lang="zh-CN" altLang="en-US" dirty="0"/>
              <a:t>实验条件：</a:t>
            </a:r>
            <a:r>
              <a:rPr lang="zh-CN" altLang="en-US" dirty="0">
                <a:solidFill>
                  <a:schemeClr val="tx2"/>
                </a:solidFill>
              </a:rPr>
              <a:t>高移情条件</a:t>
            </a:r>
            <a:r>
              <a:rPr lang="zh-CN" altLang="en-US" dirty="0"/>
              <a:t>：教师和学生胸前挂着大大的姓名牌，双方距离近，可以直接观察对方的行为；</a:t>
            </a:r>
            <a:r>
              <a:rPr lang="zh-CN" altLang="en-US" dirty="0">
                <a:solidFill>
                  <a:schemeClr val="tx2"/>
                </a:solidFill>
              </a:rPr>
              <a:t>低移情条件</a:t>
            </a:r>
            <a:r>
              <a:rPr lang="zh-CN" altLang="en-US" dirty="0"/>
              <a:t>：双方看不到对方的面目，也不能直接观察对方，只能听见声音</a:t>
            </a:r>
            <a:endParaRPr lang="zh-CN" altLang="en-US" dirty="0"/>
          </a:p>
          <a:p>
            <a:r>
              <a:rPr lang="zh-CN" altLang="en-US" dirty="0"/>
              <a:t>结果：高移情条件下电击次数和电压数显著低于低移情条件。</a:t>
            </a:r>
            <a:endParaRPr lang="zh-CN" altLang="en-US" dirty="0"/>
          </a:p>
          <a:p>
            <a:r>
              <a:rPr lang="en-US" altLang="zh-CN" dirty="0"/>
              <a:t>——</a:t>
            </a:r>
            <a:r>
              <a:rPr lang="zh-CN" altLang="en-US" dirty="0">
                <a:solidFill>
                  <a:srgbClr val="FF0000"/>
                </a:solidFill>
              </a:rPr>
              <a:t>现代战争会助长侵犯性</a:t>
            </a:r>
            <a:endParaRPr lang="zh-CN" altLang="en-US" dirty="0">
              <a:solidFill>
                <a:srgbClr val="FF0000"/>
              </a:solidFill>
            </a:endParaRP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标题 31745"/>
          <p:cNvSpPr>
            <a:spLocks noGrp="1" noRot="1"/>
          </p:cNvSpPr>
          <p:nvPr>
            <p:ph type="title"/>
          </p:nvPr>
        </p:nvSpPr>
        <p:spPr/>
        <p:txBody>
          <a:bodyPr anchor="ctr"/>
          <a:p>
            <a:r>
              <a:rPr lang="zh-CN" altLang="en-US" b="1" dirty="0"/>
              <a:t>第三节  道德行为的形成及培养</a:t>
            </a:r>
            <a:r>
              <a:rPr lang="zh-CN" altLang="en-US" dirty="0"/>
              <a:t> </a:t>
            </a:r>
            <a:endParaRPr lang="zh-CN" altLang="en-US" dirty="0"/>
          </a:p>
        </p:txBody>
      </p:sp>
      <p:sp>
        <p:nvSpPr>
          <p:cNvPr id="31747" name="内容占位符 31746"/>
          <p:cNvSpPr>
            <a:spLocks noGrp="1" noRot="1"/>
          </p:cNvSpPr>
          <p:nvPr>
            <p:ph idx="1"/>
          </p:nvPr>
        </p:nvSpPr>
        <p:spPr/>
        <p:txBody>
          <a:bodyPr/>
          <a:p>
            <a:r>
              <a:rPr lang="en-US" altLang="zh-CN" sz="3200" dirty="0"/>
              <a:t> </a:t>
            </a:r>
            <a:r>
              <a:rPr lang="zh-CN" altLang="en-US" sz="3200" b="1" dirty="0">
                <a:ea typeface="华文行楷" panose="02010800040101010101" pitchFamily="2" charset="-122"/>
              </a:rPr>
              <a:t>一、道德行为的社会学习理论</a:t>
            </a:r>
            <a:r>
              <a:rPr lang="zh-CN" altLang="en-US" dirty="0"/>
              <a:t> </a:t>
            </a:r>
            <a:endParaRPr lang="zh-CN" altLang="en-US" dirty="0"/>
          </a:p>
          <a:p>
            <a:endParaRPr lang="zh-CN" altLang="en-US" dirty="0"/>
          </a:p>
          <a:p>
            <a:r>
              <a:rPr lang="zh-CN" altLang="en-US" sz="2800" i="1" dirty="0"/>
              <a:t>研究的方法</a:t>
            </a:r>
            <a:r>
              <a:rPr lang="zh-CN" altLang="en-US" sz="2800" dirty="0"/>
              <a:t>：实验室实验</a:t>
            </a:r>
            <a:endParaRPr lang="zh-CN" altLang="en-US" sz="2800" dirty="0"/>
          </a:p>
          <a:p>
            <a:r>
              <a:rPr lang="zh-CN" altLang="en-US" sz="2800" i="1" dirty="0"/>
              <a:t>研究的领域</a:t>
            </a:r>
            <a:r>
              <a:rPr lang="zh-CN" altLang="en-US" sz="2800" dirty="0"/>
              <a:t>：集中在</a:t>
            </a:r>
            <a:r>
              <a:rPr lang="zh-CN" altLang="en-US" sz="2800" dirty="0">
                <a:solidFill>
                  <a:srgbClr val="FF0000"/>
                </a:solidFill>
              </a:rPr>
              <a:t>模仿学习</a:t>
            </a:r>
            <a:r>
              <a:rPr lang="zh-CN" altLang="en-US" sz="2800" dirty="0"/>
              <a:t>、</a:t>
            </a:r>
            <a:r>
              <a:rPr lang="zh-CN" altLang="en-US" sz="2800" dirty="0">
                <a:solidFill>
                  <a:srgbClr val="FF0000"/>
                </a:solidFill>
              </a:rPr>
              <a:t>抗拒诱惑和言行一致</a:t>
            </a:r>
            <a:r>
              <a:rPr lang="zh-CN" altLang="en-US" sz="2800" dirty="0"/>
              <a:t>等方面。</a:t>
            </a:r>
            <a:endParaRPr lang="zh-CN" altLang="en-US" sz="2800" dirty="0"/>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2771" name="内容占位符 32770"/>
          <p:cNvSpPr>
            <a:spLocks noGrp="1" noRot="1"/>
          </p:cNvSpPr>
          <p:nvPr>
            <p:ph idx="1"/>
          </p:nvPr>
        </p:nvSpPr>
        <p:spPr/>
        <p:txBody>
          <a:bodyPr/>
          <a:p>
            <a:r>
              <a:rPr lang="en-US" altLang="zh-CN" sz="3200" dirty="0">
                <a:solidFill>
                  <a:srgbClr val="FF0000"/>
                </a:solidFill>
              </a:rPr>
              <a:t> </a:t>
            </a:r>
            <a:r>
              <a:rPr lang="en-US" altLang="zh-CN" sz="3200" dirty="0">
                <a:solidFill>
                  <a:srgbClr val="FF0000"/>
                </a:solidFill>
                <a:latin typeface="华文行楷" panose="02010800040101010101" pitchFamily="2" charset="-122"/>
                <a:ea typeface="华文行楷" panose="02010800040101010101" pitchFamily="2" charset="-122"/>
              </a:rPr>
              <a:t>1.</a:t>
            </a:r>
            <a:r>
              <a:rPr lang="zh-CN" altLang="en-US" sz="3200" dirty="0">
                <a:solidFill>
                  <a:srgbClr val="FF0000"/>
                </a:solidFill>
                <a:latin typeface="华文行楷" panose="02010800040101010101" pitchFamily="2" charset="-122"/>
                <a:ea typeface="华文行楷" panose="02010800040101010101" pitchFamily="2" charset="-122"/>
              </a:rPr>
              <a:t>模仿学习（观察学习）</a:t>
            </a:r>
            <a:endParaRPr lang="zh-CN" altLang="en-US" sz="3200" dirty="0">
              <a:solidFill>
                <a:srgbClr val="FF0000"/>
              </a:solidFill>
              <a:latin typeface="华文行楷" panose="02010800040101010101" pitchFamily="2" charset="-122"/>
              <a:ea typeface="华文行楷" panose="02010800040101010101" pitchFamily="2" charset="-122"/>
            </a:endParaRPr>
          </a:p>
          <a:p>
            <a:r>
              <a:rPr lang="zh-CN" altLang="en-US" dirty="0"/>
              <a:t>通过观察学习可以获得道德行为，也可以习得侵犯性行为</a:t>
            </a:r>
            <a:endParaRPr lang="zh-CN" altLang="en-US" dirty="0"/>
          </a:p>
          <a:p>
            <a:r>
              <a:rPr lang="en-US" altLang="zh-CN" sz="2800" dirty="0">
                <a:solidFill>
                  <a:srgbClr val="FF0000"/>
                </a:solidFill>
                <a:latin typeface="华文行楷" panose="02010800040101010101" pitchFamily="2" charset="-122"/>
                <a:ea typeface="华文行楷" panose="02010800040101010101" pitchFamily="2" charset="-122"/>
              </a:rPr>
              <a:t>2.</a:t>
            </a:r>
            <a:r>
              <a:rPr lang="zh-CN" altLang="en-US" sz="2800" dirty="0">
                <a:solidFill>
                  <a:srgbClr val="FF0000"/>
                </a:solidFill>
                <a:latin typeface="华文行楷" panose="02010800040101010101" pitchFamily="2" charset="-122"/>
                <a:ea typeface="华文行楷" panose="02010800040101010101" pitchFamily="2" charset="-122"/>
              </a:rPr>
              <a:t>抗拒诱惑 </a:t>
            </a:r>
            <a:endParaRPr lang="zh-CN" altLang="en-US" sz="2800" dirty="0">
              <a:solidFill>
                <a:srgbClr val="FF0000"/>
              </a:solidFill>
              <a:latin typeface="华文行楷" panose="02010800040101010101" pitchFamily="2" charset="-122"/>
              <a:ea typeface="华文行楷" panose="02010800040101010101" pitchFamily="2" charset="-122"/>
            </a:endParaRPr>
          </a:p>
          <a:p>
            <a:r>
              <a:rPr lang="zh-CN" altLang="en-US" b="1" dirty="0"/>
              <a:t>抗拒诱惑</a:t>
            </a:r>
            <a:r>
              <a:rPr lang="zh-CN" altLang="en-US" dirty="0"/>
              <a:t>就是在具有诱惑力的情境之下，个人能依据社会规范的禁忌，对自己的愿望、冲动等行为倾向，有所抑制，使自己在行为上不致做出违犯社会规范的行为。 </a:t>
            </a:r>
            <a:endParaRPr lang="zh-CN" altLang="en-US"/>
          </a:p>
          <a:p>
            <a:endParaRPr lang="zh-CN" altLang="en-US"/>
          </a:p>
          <a:p>
            <a:endParaRPr lang="zh-CN" altLang="en-US" dirty="0"/>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45059" name="内容占位符 45058"/>
          <p:cNvSpPr>
            <a:spLocks noGrp="1" noRot="1"/>
          </p:cNvSpPr>
          <p:nvPr>
            <p:ph idx="1"/>
          </p:nvPr>
        </p:nvSpPr>
        <p:spPr/>
        <p:txBody>
          <a:bodyPr/>
          <a:p>
            <a:r>
              <a:rPr lang="en-US" altLang="zh-CN" sz="3200" dirty="0">
                <a:latin typeface="华文行楷" panose="02010800040101010101" pitchFamily="2" charset="-122"/>
                <a:ea typeface="华文行楷" panose="02010800040101010101" pitchFamily="2" charset="-122"/>
              </a:rPr>
              <a:t>3.</a:t>
            </a:r>
            <a:r>
              <a:rPr lang="zh-CN" altLang="en-US" sz="3200" dirty="0">
                <a:latin typeface="华文行楷" panose="02010800040101010101" pitchFamily="2" charset="-122"/>
                <a:ea typeface="华文行楷" panose="02010800040101010101" pitchFamily="2" charset="-122"/>
              </a:rPr>
              <a:t>赏罚控制</a:t>
            </a:r>
            <a:endParaRPr lang="zh-CN" altLang="en-US" sz="3200" dirty="0">
              <a:latin typeface="华文行楷" panose="02010800040101010101" pitchFamily="2" charset="-122"/>
              <a:ea typeface="华文行楷" panose="02010800040101010101" pitchFamily="2" charset="-122"/>
            </a:endParaRPr>
          </a:p>
          <a:p>
            <a:r>
              <a:rPr lang="zh-CN" altLang="en-US" sz="2800" dirty="0"/>
              <a:t>当道德行为合乎预期标准的行为时，给予奖赏，以期同样情境重现时，再出现同样的行为；</a:t>
            </a:r>
            <a:endParaRPr lang="zh-CN" altLang="en-US" sz="2800" dirty="0"/>
          </a:p>
          <a:p>
            <a:r>
              <a:rPr lang="zh-CN" altLang="en-US" sz="2800" dirty="0"/>
              <a:t>当道德行为不合预期标准的行为时，给予惩罚，以使学生从害怕惩罚而学习到逃避惩罚，从而建立道德。</a:t>
            </a:r>
            <a:r>
              <a:rPr lang="zh-CN" altLang="en-US" sz="3600" dirty="0"/>
              <a:t> </a:t>
            </a:r>
            <a:endParaRPr lang="zh-CN" altLang="en-US" sz="3600" dirty="0"/>
          </a:p>
          <a:p>
            <a:endParaRPr lang="zh-CN" altLang="en-US" sz="3600" dirty="0"/>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46083" name="内容占位符 46082"/>
          <p:cNvSpPr>
            <a:spLocks noGrp="1" noRot="1"/>
          </p:cNvSpPr>
          <p:nvPr>
            <p:ph idx="1"/>
          </p:nvPr>
        </p:nvSpPr>
        <p:spPr/>
        <p:txBody>
          <a:bodyPr/>
          <a:p>
            <a:r>
              <a:rPr lang="zh-CN" altLang="en-US" sz="3600" dirty="0">
                <a:ea typeface="华文行楷" panose="02010800040101010101" pitchFamily="2" charset="-122"/>
              </a:rPr>
              <a:t>实验：</a:t>
            </a:r>
            <a:endParaRPr lang="zh-CN" altLang="en-US" sz="3600" dirty="0">
              <a:ea typeface="华文行楷" panose="02010800040101010101" pitchFamily="2" charset="-122"/>
            </a:endParaRPr>
          </a:p>
          <a:p>
            <a:r>
              <a:rPr lang="zh-CN" altLang="en-US" sz="2800" dirty="0"/>
              <a:t>攻击</a:t>
            </a:r>
            <a:r>
              <a:rPr lang="en-US" altLang="zh-CN" sz="2800" dirty="0"/>
              <a:t>——</a:t>
            </a:r>
            <a:r>
              <a:rPr lang="zh-CN" altLang="en-US" sz="2800" dirty="0"/>
              <a:t>奖赏组</a:t>
            </a:r>
            <a:endParaRPr lang="zh-CN" altLang="en-US" sz="2800" dirty="0"/>
          </a:p>
          <a:p>
            <a:r>
              <a:rPr lang="zh-CN" altLang="en-US" sz="2800" dirty="0"/>
              <a:t>攻击</a:t>
            </a:r>
            <a:r>
              <a:rPr lang="en-US" altLang="zh-CN" sz="2800" dirty="0"/>
              <a:t>——</a:t>
            </a:r>
            <a:r>
              <a:rPr lang="zh-CN" altLang="en-US" sz="2800" dirty="0"/>
              <a:t>惩罚组</a:t>
            </a:r>
            <a:endParaRPr lang="zh-CN" altLang="en-US" sz="2800" dirty="0"/>
          </a:p>
          <a:p>
            <a:r>
              <a:rPr lang="zh-CN" altLang="en-US" sz="2800" dirty="0"/>
              <a:t>控制组（无奖罚）</a:t>
            </a:r>
            <a:endParaRPr lang="zh-CN" altLang="en-US" sz="2800" dirty="0"/>
          </a:p>
          <a:p>
            <a:r>
              <a:rPr lang="zh-CN" altLang="en-US" sz="2800" dirty="0"/>
              <a:t>结果：第二组几乎无人产生攻击性行为</a:t>
            </a:r>
            <a:endParaRPr lang="zh-CN" altLang="en-US" sz="2800" dirty="0"/>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47107" name="内容占位符 47106"/>
          <p:cNvSpPr>
            <a:spLocks noGrp="1" noRot="1"/>
          </p:cNvSpPr>
          <p:nvPr>
            <p:ph idx="1"/>
          </p:nvPr>
        </p:nvSpPr>
        <p:spPr/>
        <p:txBody>
          <a:bodyPr/>
          <a:p>
            <a:r>
              <a:rPr lang="zh-CN" altLang="en-US" sz="3200" dirty="0">
                <a:ea typeface="华文行楷" panose="02010800040101010101" pitchFamily="2" charset="-122"/>
              </a:rPr>
              <a:t>社会学习理论的评价</a:t>
            </a:r>
            <a:endParaRPr lang="zh-CN" altLang="en-US" sz="3200" dirty="0">
              <a:ea typeface="华文行楷" panose="02010800040101010101" pitchFamily="2" charset="-122"/>
            </a:endParaRP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标题 48129"/>
          <p:cNvSpPr>
            <a:spLocks noGrp="1" noRot="1"/>
          </p:cNvSpPr>
          <p:nvPr>
            <p:ph type="title"/>
          </p:nvPr>
        </p:nvSpPr>
        <p:spPr/>
        <p:txBody>
          <a:bodyPr anchor="ctr"/>
          <a:p>
            <a:r>
              <a:rPr lang="zh-CN" altLang="en-US" b="1" dirty="0"/>
              <a:t>二、道德行为的产生过程</a:t>
            </a:r>
            <a:endParaRPr lang="zh-CN" altLang="en-US" b="1" dirty="0"/>
          </a:p>
        </p:txBody>
      </p:sp>
      <p:sp>
        <p:nvSpPr>
          <p:cNvPr id="48131" name="内容占位符 48130"/>
          <p:cNvSpPr>
            <a:spLocks noGrp="1" noRot="1"/>
          </p:cNvSpPr>
          <p:nvPr>
            <p:ph idx="1"/>
          </p:nvPr>
        </p:nvSpPr>
        <p:spPr/>
        <p:txBody>
          <a:bodyPr/>
          <a:p>
            <a:r>
              <a:rPr lang="zh-CN" altLang="en-US" dirty="0"/>
              <a:t>社会干预论的五阶段模型</a:t>
            </a:r>
            <a:endParaRPr lang="zh-CN" altLang="en-US" dirty="0"/>
          </a:p>
          <a:p>
            <a:endParaRPr lang="zh-CN" altLang="en-US"/>
          </a:p>
        </p:txBody>
      </p:sp>
      <p:grpSp>
        <p:nvGrpSpPr>
          <p:cNvPr id="48132" name="组合 48131"/>
          <p:cNvGrpSpPr>
            <a:grpSpLocks noChangeAspect="1"/>
          </p:cNvGrpSpPr>
          <p:nvPr/>
        </p:nvGrpSpPr>
        <p:grpSpPr>
          <a:xfrm>
            <a:off x="228600" y="1981200"/>
            <a:ext cx="8458200" cy="3984625"/>
            <a:chOff x="2542" y="1947"/>
            <a:chExt cx="7200" cy="3397"/>
          </a:xfrm>
        </p:grpSpPr>
        <p:sp>
          <p:nvSpPr>
            <p:cNvPr id="48133" name="矩形 48132"/>
            <p:cNvSpPr>
              <a:spLocks noChangeAspect="1"/>
            </p:cNvSpPr>
            <p:nvPr/>
          </p:nvSpPr>
          <p:spPr>
            <a:xfrm>
              <a:off x="2542" y="1947"/>
              <a:ext cx="7200" cy="3397"/>
            </a:xfrm>
            <a:prstGeom prst="rect">
              <a:avLst/>
            </a:prstGeom>
            <a:noFill/>
            <a:ln w="9525">
              <a:noFill/>
            </a:ln>
          </p:spPr>
          <p:txBody>
            <a:bodyPr/>
            <a:p>
              <a:endParaRPr lang="zh-CN" altLang="en-US"/>
            </a:p>
          </p:txBody>
        </p:sp>
        <p:sp>
          <p:nvSpPr>
            <p:cNvPr id="48134" name="矩形 48133"/>
            <p:cNvSpPr/>
            <p:nvPr/>
          </p:nvSpPr>
          <p:spPr>
            <a:xfrm>
              <a:off x="2855" y="1947"/>
              <a:ext cx="783" cy="2038"/>
            </a:xfrm>
            <a:prstGeom prst="rect">
              <a:avLst/>
            </a:prstGeom>
            <a:solidFill>
              <a:srgbClr val="FFFFFF"/>
            </a:solidFill>
            <a:ln w="9525" cap="flat" cmpd="sng">
              <a:solidFill>
                <a:srgbClr val="000000"/>
              </a:solidFill>
              <a:prstDash val="solid"/>
              <a:miter/>
              <a:headEnd type="none" w="med" len="med"/>
              <a:tailEnd type="none" w="med" len="med"/>
            </a:ln>
          </p:spPr>
          <p:txBody>
            <a:bodyPr/>
            <a:p>
              <a:pPr lvl="0" algn="just"/>
              <a:r>
                <a:rPr lang="zh-CN" altLang="en-US" sz="2800" dirty="0">
                  <a:latin typeface="Times New Roman" panose="02020603050405020304" pitchFamily="18" charset="0"/>
                  <a:ea typeface="宋体" panose="02010600030101010101" pitchFamily="2" charset="-122"/>
                </a:rPr>
                <a:t>注意发生的事件</a:t>
              </a:r>
              <a:endParaRPr lang="zh-CN" altLang="en-US" sz="2800" dirty="0">
                <a:latin typeface="Arial" panose="020B0604020202020204" pitchFamily="34" charset="0"/>
                <a:ea typeface="宋体" panose="02010600030101010101" pitchFamily="2" charset="-122"/>
              </a:endParaRPr>
            </a:p>
          </p:txBody>
        </p:sp>
        <p:sp>
          <p:nvSpPr>
            <p:cNvPr id="48135" name="矩形 48134"/>
            <p:cNvSpPr/>
            <p:nvPr/>
          </p:nvSpPr>
          <p:spPr>
            <a:xfrm>
              <a:off x="4577" y="1947"/>
              <a:ext cx="782" cy="2038"/>
            </a:xfrm>
            <a:prstGeom prst="rect">
              <a:avLst/>
            </a:prstGeom>
            <a:solidFill>
              <a:srgbClr val="FFFFFF"/>
            </a:solidFill>
            <a:ln w="9525" cap="flat" cmpd="sng">
              <a:solidFill>
                <a:srgbClr val="000000"/>
              </a:solidFill>
              <a:prstDash val="solid"/>
              <a:miter/>
              <a:headEnd type="none" w="med" len="med"/>
              <a:tailEnd type="none" w="med" len="med"/>
            </a:ln>
          </p:spPr>
          <p:txBody>
            <a:bodyPr/>
            <a:p>
              <a:pPr lvl="0" algn="just"/>
              <a:r>
                <a:rPr lang="zh-CN" altLang="en-US" sz="2400" dirty="0">
                  <a:latin typeface="Times New Roman" panose="02020603050405020304" pitchFamily="18" charset="0"/>
                  <a:ea typeface="宋体" panose="02010600030101010101" pitchFamily="2" charset="-122"/>
                </a:rPr>
                <a:t>我把它解释为应激事件吗？</a:t>
              </a:r>
              <a:endParaRPr lang="zh-CN" altLang="en-US" sz="2400" dirty="0">
                <a:latin typeface="Arial" panose="020B0604020202020204" pitchFamily="34" charset="0"/>
                <a:ea typeface="宋体" panose="02010600030101010101" pitchFamily="2" charset="-122"/>
              </a:endParaRPr>
            </a:p>
          </p:txBody>
        </p:sp>
        <p:sp>
          <p:nvSpPr>
            <p:cNvPr id="48136" name="矩形 48135"/>
            <p:cNvSpPr/>
            <p:nvPr/>
          </p:nvSpPr>
          <p:spPr>
            <a:xfrm>
              <a:off x="5985" y="1947"/>
              <a:ext cx="783" cy="2038"/>
            </a:xfrm>
            <a:prstGeom prst="rect">
              <a:avLst/>
            </a:prstGeom>
            <a:solidFill>
              <a:srgbClr val="FFFFFF"/>
            </a:solidFill>
            <a:ln w="9525" cap="flat" cmpd="sng">
              <a:solidFill>
                <a:srgbClr val="000000"/>
              </a:solidFill>
              <a:prstDash val="solid"/>
              <a:miter/>
              <a:headEnd type="none" w="med" len="med"/>
              <a:tailEnd type="none" w="med" len="med"/>
            </a:ln>
          </p:spPr>
          <p:txBody>
            <a:bodyPr/>
            <a:p>
              <a:pPr lvl="0" algn="just"/>
              <a:r>
                <a:rPr lang="zh-CN" altLang="en-US" sz="2400" dirty="0">
                  <a:latin typeface="Times New Roman" panose="02020603050405020304" pitchFamily="18" charset="0"/>
                  <a:ea typeface="宋体" panose="02010600030101010101" pitchFamily="2" charset="-122"/>
                </a:rPr>
                <a:t>这是我的个人责任吗？</a:t>
              </a:r>
              <a:endParaRPr lang="zh-CN" altLang="en-US" sz="2400" dirty="0">
                <a:latin typeface="Arial" panose="020B0604020202020204" pitchFamily="34" charset="0"/>
                <a:ea typeface="宋体" panose="02010600030101010101" pitchFamily="2" charset="-122"/>
              </a:endParaRPr>
            </a:p>
          </p:txBody>
        </p:sp>
        <p:sp>
          <p:nvSpPr>
            <p:cNvPr id="48137" name="矩形 48136"/>
            <p:cNvSpPr/>
            <p:nvPr/>
          </p:nvSpPr>
          <p:spPr>
            <a:xfrm>
              <a:off x="7394" y="1947"/>
              <a:ext cx="783" cy="2038"/>
            </a:xfrm>
            <a:prstGeom prst="rect">
              <a:avLst/>
            </a:prstGeom>
            <a:solidFill>
              <a:srgbClr val="FFFFFF"/>
            </a:solidFill>
            <a:ln w="9525" cap="flat" cmpd="sng">
              <a:solidFill>
                <a:srgbClr val="000000"/>
              </a:solidFill>
              <a:prstDash val="solid"/>
              <a:miter/>
              <a:headEnd type="none" w="med" len="med"/>
              <a:tailEnd type="none" w="med" len="med"/>
            </a:ln>
          </p:spPr>
          <p:txBody>
            <a:bodyPr/>
            <a:p>
              <a:pPr lvl="0" algn="just"/>
              <a:r>
                <a:rPr lang="zh-CN" altLang="en-US" sz="2800" dirty="0">
                  <a:latin typeface="Times New Roman" panose="02020603050405020304" pitchFamily="18" charset="0"/>
                  <a:ea typeface="宋体" panose="02010600030101010101" pitchFamily="2" charset="-122"/>
                </a:rPr>
                <a:t>所需要的助人形式是什么？</a:t>
              </a:r>
              <a:endParaRPr lang="zh-CN" altLang="en-US" sz="2800" dirty="0">
                <a:latin typeface="Arial" panose="020B0604020202020204" pitchFamily="34" charset="0"/>
                <a:ea typeface="宋体" panose="02010600030101010101" pitchFamily="2" charset="-122"/>
              </a:endParaRPr>
            </a:p>
          </p:txBody>
        </p:sp>
        <p:sp>
          <p:nvSpPr>
            <p:cNvPr id="48138" name="矩形 48137"/>
            <p:cNvSpPr/>
            <p:nvPr/>
          </p:nvSpPr>
          <p:spPr>
            <a:xfrm>
              <a:off x="8646" y="1947"/>
              <a:ext cx="939" cy="2038"/>
            </a:xfrm>
            <a:prstGeom prst="rect">
              <a:avLst/>
            </a:prstGeom>
            <a:solidFill>
              <a:srgbClr val="FFFFFF"/>
            </a:solidFill>
            <a:ln w="9525" cap="flat" cmpd="sng">
              <a:solidFill>
                <a:srgbClr val="000000"/>
              </a:solidFill>
              <a:prstDash val="solid"/>
              <a:miter/>
              <a:headEnd type="none" w="med" len="med"/>
              <a:tailEnd type="none" w="med" len="med"/>
            </a:ln>
          </p:spPr>
          <p:txBody>
            <a:bodyPr/>
            <a:p>
              <a:pPr lvl="0" algn="just"/>
              <a:r>
                <a:rPr lang="zh-CN" altLang="en-US" sz="2000" dirty="0">
                  <a:latin typeface="Times New Roman" panose="02020603050405020304" pitchFamily="18" charset="0"/>
                  <a:ea typeface="宋体" panose="02010600030101010101" pitchFamily="2" charset="-122"/>
                </a:rPr>
                <a:t>我应当做什么履行自己干预的决定？</a:t>
              </a:r>
              <a:endParaRPr lang="zh-CN" altLang="en-US" sz="2000" dirty="0">
                <a:latin typeface="Arial" panose="020B0604020202020204" pitchFamily="34" charset="0"/>
                <a:ea typeface="宋体" panose="02010600030101010101" pitchFamily="2" charset="-122"/>
              </a:endParaRPr>
            </a:p>
          </p:txBody>
        </p:sp>
        <p:sp>
          <p:nvSpPr>
            <p:cNvPr id="48139" name="矩形 48138"/>
            <p:cNvSpPr/>
            <p:nvPr/>
          </p:nvSpPr>
          <p:spPr>
            <a:xfrm>
              <a:off x="4577" y="4529"/>
              <a:ext cx="939" cy="679"/>
            </a:xfrm>
            <a:prstGeom prst="rect">
              <a:avLst/>
            </a:prstGeom>
            <a:solidFill>
              <a:srgbClr val="FFFFFF"/>
            </a:solidFill>
            <a:ln w="9525" cap="flat" cmpd="sng">
              <a:solidFill>
                <a:srgbClr val="000000"/>
              </a:solidFill>
              <a:prstDash val="solid"/>
              <a:miter/>
              <a:headEnd type="none" w="med" len="med"/>
              <a:tailEnd type="none" w="med" len="med"/>
            </a:ln>
          </p:spPr>
          <p:txBody>
            <a:bodyPr/>
            <a:p>
              <a:pPr lvl="0" algn="just"/>
              <a:r>
                <a:rPr lang="zh-CN" altLang="en-US" sz="2000" dirty="0">
                  <a:latin typeface="Times New Roman" panose="02020603050405020304" pitchFamily="18" charset="0"/>
                  <a:ea typeface="宋体" panose="02010600030101010101" pitchFamily="2" charset="-122"/>
                </a:rPr>
                <a:t>不需要行动</a:t>
              </a:r>
              <a:endParaRPr lang="zh-CN" altLang="en-US" sz="2000" dirty="0">
                <a:latin typeface="Arial" panose="020B0604020202020204" pitchFamily="34" charset="0"/>
                <a:ea typeface="宋体" panose="02010600030101010101" pitchFamily="2" charset="-122"/>
              </a:endParaRPr>
            </a:p>
          </p:txBody>
        </p:sp>
        <p:sp>
          <p:nvSpPr>
            <p:cNvPr id="48140" name="矩形 48139"/>
            <p:cNvSpPr/>
            <p:nvPr/>
          </p:nvSpPr>
          <p:spPr>
            <a:xfrm>
              <a:off x="5985" y="4529"/>
              <a:ext cx="940" cy="679"/>
            </a:xfrm>
            <a:prstGeom prst="rect">
              <a:avLst/>
            </a:prstGeom>
            <a:solidFill>
              <a:srgbClr val="FFFFFF"/>
            </a:solidFill>
            <a:ln w="9525" cap="flat" cmpd="sng">
              <a:solidFill>
                <a:srgbClr val="000000"/>
              </a:solidFill>
              <a:prstDash val="solid"/>
              <a:miter/>
              <a:headEnd type="none" w="med" len="med"/>
              <a:tailEnd type="none" w="med" len="med"/>
            </a:ln>
          </p:spPr>
          <p:txBody>
            <a:bodyPr/>
            <a:p>
              <a:pPr lvl="0" algn="just"/>
              <a:r>
                <a:rPr lang="zh-CN" altLang="en-US" sz="2000" dirty="0">
                  <a:latin typeface="Times New Roman" panose="02020603050405020304" pitchFamily="18" charset="0"/>
                  <a:ea typeface="宋体" panose="02010600030101010101" pitchFamily="2" charset="-122"/>
                </a:rPr>
                <a:t>让别人处理</a:t>
              </a:r>
              <a:endParaRPr lang="zh-CN" altLang="en-US" sz="2000" dirty="0">
                <a:latin typeface="Arial" panose="020B0604020202020204" pitchFamily="34" charset="0"/>
                <a:ea typeface="宋体" panose="02010600030101010101" pitchFamily="2" charset="-122"/>
              </a:endParaRPr>
            </a:p>
          </p:txBody>
        </p:sp>
        <p:sp>
          <p:nvSpPr>
            <p:cNvPr id="48141" name="直接连接符 48140"/>
            <p:cNvSpPr/>
            <p:nvPr/>
          </p:nvSpPr>
          <p:spPr>
            <a:xfrm>
              <a:off x="3638" y="2898"/>
              <a:ext cx="939" cy="0"/>
            </a:xfrm>
            <a:prstGeom prst="line">
              <a:avLst/>
            </a:prstGeom>
            <a:ln w="9525" cap="flat" cmpd="sng">
              <a:solidFill>
                <a:srgbClr val="000000"/>
              </a:solidFill>
              <a:prstDash val="solid"/>
              <a:headEnd type="none" w="med" len="med"/>
              <a:tailEnd type="triangle" w="med" len="med"/>
            </a:ln>
          </p:spPr>
        </p:sp>
        <p:sp>
          <p:nvSpPr>
            <p:cNvPr id="48142" name="直接连接符 48141"/>
            <p:cNvSpPr/>
            <p:nvPr/>
          </p:nvSpPr>
          <p:spPr>
            <a:xfrm>
              <a:off x="5359" y="2898"/>
              <a:ext cx="626" cy="0"/>
            </a:xfrm>
            <a:prstGeom prst="line">
              <a:avLst/>
            </a:prstGeom>
            <a:ln w="9525" cap="flat" cmpd="sng">
              <a:solidFill>
                <a:srgbClr val="000000"/>
              </a:solidFill>
              <a:prstDash val="solid"/>
              <a:headEnd type="none" w="med" len="med"/>
              <a:tailEnd type="triangle" w="med" len="med"/>
            </a:ln>
          </p:spPr>
        </p:sp>
        <p:sp>
          <p:nvSpPr>
            <p:cNvPr id="48143" name="直接连接符 48142"/>
            <p:cNvSpPr/>
            <p:nvPr/>
          </p:nvSpPr>
          <p:spPr>
            <a:xfrm>
              <a:off x="6768" y="2898"/>
              <a:ext cx="626" cy="0"/>
            </a:xfrm>
            <a:prstGeom prst="line">
              <a:avLst/>
            </a:prstGeom>
            <a:ln w="9525" cap="flat" cmpd="sng">
              <a:solidFill>
                <a:srgbClr val="000000"/>
              </a:solidFill>
              <a:prstDash val="solid"/>
              <a:headEnd type="none" w="med" len="med"/>
              <a:tailEnd type="triangle" w="med" len="med"/>
            </a:ln>
          </p:spPr>
        </p:sp>
        <p:sp>
          <p:nvSpPr>
            <p:cNvPr id="48144" name="直接连接符 48143"/>
            <p:cNvSpPr/>
            <p:nvPr/>
          </p:nvSpPr>
          <p:spPr>
            <a:xfrm>
              <a:off x="8177" y="2898"/>
              <a:ext cx="469" cy="0"/>
            </a:xfrm>
            <a:prstGeom prst="line">
              <a:avLst/>
            </a:prstGeom>
            <a:ln w="9525" cap="flat" cmpd="sng">
              <a:solidFill>
                <a:srgbClr val="000000"/>
              </a:solidFill>
              <a:prstDash val="solid"/>
              <a:headEnd type="none" w="med" len="med"/>
              <a:tailEnd type="triangle" w="med" len="med"/>
            </a:ln>
          </p:spPr>
        </p:sp>
        <p:sp>
          <p:nvSpPr>
            <p:cNvPr id="48145" name="直接连接符 48144"/>
            <p:cNvSpPr/>
            <p:nvPr/>
          </p:nvSpPr>
          <p:spPr>
            <a:xfrm>
              <a:off x="4890" y="3985"/>
              <a:ext cx="0" cy="544"/>
            </a:xfrm>
            <a:prstGeom prst="line">
              <a:avLst/>
            </a:prstGeom>
            <a:ln w="9525" cap="flat" cmpd="sng">
              <a:solidFill>
                <a:srgbClr val="000000"/>
              </a:solidFill>
              <a:prstDash val="solid"/>
              <a:headEnd type="none" w="med" len="med"/>
              <a:tailEnd type="triangle" w="med" len="med"/>
            </a:ln>
          </p:spPr>
        </p:sp>
        <p:sp>
          <p:nvSpPr>
            <p:cNvPr id="48146" name="直接连接符 48145"/>
            <p:cNvSpPr/>
            <p:nvPr/>
          </p:nvSpPr>
          <p:spPr>
            <a:xfrm>
              <a:off x="6455" y="3985"/>
              <a:ext cx="0" cy="544"/>
            </a:xfrm>
            <a:prstGeom prst="line">
              <a:avLst/>
            </a:prstGeom>
            <a:ln w="9525" cap="flat" cmpd="sng">
              <a:solidFill>
                <a:srgbClr val="000000"/>
              </a:solidFill>
              <a:prstDash val="solid"/>
              <a:headEnd type="none" w="med" len="med"/>
              <a:tailEnd type="triangle" w="med" len="med"/>
            </a:ln>
          </p:spPr>
        </p:sp>
      </p:gr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7171" name="内容占位符 7170"/>
          <p:cNvSpPr>
            <a:spLocks noGrp="1" noRot="1"/>
          </p:cNvSpPr>
          <p:nvPr>
            <p:ph idx="1"/>
          </p:nvPr>
        </p:nvSpPr>
        <p:spPr/>
        <p:txBody>
          <a:bodyPr/>
          <a:p>
            <a:endParaRPr lang="en-US" altLang="zh-CN" dirty="0">
              <a:latin typeface="华文行楷" panose="02010800040101010101" pitchFamily="2" charset="-122"/>
              <a:ea typeface="华文行楷" panose="02010800040101010101" pitchFamily="2" charset="-122"/>
            </a:endParaRPr>
          </a:p>
          <a:p>
            <a:r>
              <a:rPr lang="zh-CN" altLang="en-US" dirty="0">
                <a:latin typeface="华文行楷" panose="02010800040101010101" pitchFamily="2" charset="-122"/>
                <a:ea typeface="华文行楷" panose="02010800040101010101" pitchFamily="2" charset="-122"/>
              </a:rPr>
              <a:t>（</a:t>
            </a:r>
            <a:r>
              <a:rPr lang="en-US" altLang="zh-CN" sz="3600" dirty="0">
                <a:latin typeface="华文行楷" panose="02010800040101010101" pitchFamily="2" charset="-122"/>
                <a:ea typeface="华文行楷" panose="02010800040101010101" pitchFamily="2" charset="-122"/>
              </a:rPr>
              <a:t>1</a:t>
            </a:r>
            <a:r>
              <a:rPr lang="zh-CN" altLang="en-US" sz="3600" dirty="0">
                <a:latin typeface="华文行楷" panose="02010800040101010101" pitchFamily="2" charset="-122"/>
                <a:ea typeface="华文行楷" panose="02010800040101010101" pitchFamily="2" charset="-122"/>
              </a:rPr>
              <a:t>）生成结构</a:t>
            </a:r>
            <a:endParaRPr lang="zh-CN" altLang="en-US" sz="3600" dirty="0">
              <a:latin typeface="华文行楷" panose="02010800040101010101" pitchFamily="2" charset="-122"/>
              <a:ea typeface="华文行楷" panose="02010800040101010101" pitchFamily="2" charset="-122"/>
            </a:endParaRPr>
          </a:p>
          <a:p>
            <a:r>
              <a:rPr lang="zh-CN" altLang="en-US" sz="2800" dirty="0"/>
              <a:t>个体从非道德状态过渡到开始出现道德道德行为或初步形成道德性时的心理结构</a:t>
            </a:r>
            <a:endParaRPr lang="zh-CN" altLang="en-US" sz="2800" dirty="0"/>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标题 49153"/>
          <p:cNvSpPr>
            <a:spLocks noGrp="1" noRot="1"/>
          </p:cNvSpPr>
          <p:nvPr>
            <p:ph type="title"/>
          </p:nvPr>
        </p:nvSpPr>
        <p:spPr/>
        <p:txBody>
          <a:bodyPr anchor="ctr"/>
          <a:p>
            <a:r>
              <a:rPr lang="zh-CN" altLang="en-US" b="1" dirty="0"/>
              <a:t>三、道德行为的培养</a:t>
            </a:r>
            <a:endParaRPr lang="zh-CN" altLang="en-US" b="1" dirty="0"/>
          </a:p>
        </p:txBody>
      </p:sp>
      <p:sp>
        <p:nvSpPr>
          <p:cNvPr id="49155" name="内容占位符 49154"/>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1</a:t>
            </a:r>
            <a:r>
              <a:rPr lang="zh-CN" altLang="en-US" sz="3600" dirty="0">
                <a:latin typeface="华文行楷" panose="02010800040101010101" pitchFamily="2" charset="-122"/>
                <a:ea typeface="华文行楷" panose="02010800040101010101" pitchFamily="2" charset="-122"/>
              </a:rPr>
              <a:t>．里康的四成分道德发展模型</a:t>
            </a:r>
            <a:endParaRPr lang="zh-CN" altLang="en-US" sz="3600" dirty="0">
              <a:latin typeface="华文行楷" panose="02010800040101010101" pitchFamily="2" charset="-122"/>
              <a:ea typeface="华文行楷" panose="02010800040101010101" pitchFamily="2" charset="-122"/>
            </a:endParaRPr>
          </a:p>
          <a:p>
            <a:r>
              <a:rPr lang="zh-CN" altLang="en-US" sz="2800" dirty="0"/>
              <a:t>促进学生道德行为发展的四成分：</a:t>
            </a:r>
            <a:endParaRPr lang="zh-CN" altLang="en-US" sz="2800" dirty="0"/>
          </a:p>
          <a:p>
            <a:r>
              <a:rPr lang="zh-CN" altLang="en-US" sz="2800" dirty="0"/>
              <a:t>自尊</a:t>
            </a:r>
            <a:endParaRPr lang="zh-CN" altLang="en-US" sz="2800" dirty="0"/>
          </a:p>
          <a:p>
            <a:r>
              <a:rPr lang="zh-CN" altLang="en-US" sz="2800" dirty="0"/>
              <a:t>合作学习</a:t>
            </a:r>
            <a:endParaRPr lang="zh-CN" altLang="en-US" sz="2800" dirty="0"/>
          </a:p>
          <a:p>
            <a:r>
              <a:rPr lang="zh-CN" altLang="en-US" sz="2800" dirty="0"/>
              <a:t>自我道德反省</a:t>
            </a:r>
            <a:endParaRPr lang="zh-CN" altLang="en-US" sz="2800" dirty="0"/>
          </a:p>
          <a:p>
            <a:r>
              <a:rPr lang="zh-CN" altLang="en-US" sz="2800" dirty="0"/>
              <a:t>参与制定决策 </a:t>
            </a:r>
            <a:endParaRPr lang="zh-CN" altLang="en-US" sz="2800" dirty="0"/>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50179" name="内容占位符 50178"/>
          <p:cNvSpPr>
            <a:spLocks noGrp="1" noRot="1"/>
          </p:cNvSpPr>
          <p:nvPr>
            <p:ph idx="1"/>
          </p:nvPr>
        </p:nvSpPr>
        <p:spPr/>
        <p:txBody>
          <a:bodyPr/>
          <a:p>
            <a:r>
              <a:rPr lang="zh-CN" altLang="en-US" sz="3600" dirty="0">
                <a:latin typeface="华文行楷" panose="02010800040101010101" pitchFamily="2" charset="-122"/>
                <a:ea typeface="华文行楷" panose="02010800040101010101" pitchFamily="2" charset="-122"/>
              </a:rPr>
              <a:t>（</a:t>
            </a:r>
            <a:r>
              <a:rPr lang="en-US" altLang="zh-CN" sz="3600" dirty="0">
                <a:latin typeface="华文行楷" panose="02010800040101010101" pitchFamily="2" charset="-122"/>
                <a:ea typeface="华文行楷" panose="02010800040101010101" pitchFamily="2" charset="-122"/>
              </a:rPr>
              <a:t>1</a:t>
            </a:r>
            <a:r>
              <a:rPr lang="zh-CN" altLang="en-US" sz="3600" dirty="0">
                <a:latin typeface="华文行楷" panose="02010800040101010101" pitchFamily="2" charset="-122"/>
                <a:ea typeface="华文行楷" panose="02010800040101010101" pitchFamily="2" charset="-122"/>
              </a:rPr>
              <a:t>）</a:t>
            </a:r>
            <a:r>
              <a:rPr lang="zh-CN" altLang="en-US" sz="3600" dirty="0">
                <a:solidFill>
                  <a:srgbClr val="FF0000"/>
                </a:solidFill>
                <a:latin typeface="华文行楷" panose="02010800040101010101" pitchFamily="2" charset="-122"/>
                <a:ea typeface="华文行楷" panose="02010800040101010101" pitchFamily="2" charset="-122"/>
              </a:rPr>
              <a:t>自尊：控制感和胜任感</a:t>
            </a:r>
            <a:r>
              <a:rPr lang="zh-CN" altLang="en-US" sz="3600" dirty="0"/>
              <a:t> </a:t>
            </a:r>
            <a:endParaRPr lang="zh-CN" altLang="en-US" sz="3600" dirty="0"/>
          </a:p>
          <a:p>
            <a:r>
              <a:rPr lang="zh-CN" altLang="en-US" sz="2800" dirty="0"/>
              <a:t>第一，至少为每个学生找出一个独特的个性。</a:t>
            </a:r>
            <a:endParaRPr lang="zh-CN" altLang="en-US" sz="2800" dirty="0"/>
          </a:p>
          <a:p>
            <a:r>
              <a:rPr lang="zh-CN" altLang="en-US" sz="2800" dirty="0"/>
              <a:t>第二，教师要坚持找出一种学生已经具有的道德行为。</a:t>
            </a:r>
            <a:endParaRPr lang="zh-CN" altLang="en-US" sz="2800" dirty="0"/>
          </a:p>
          <a:p>
            <a:endParaRPr lang="zh-CN" altLang="en-US" sz="3600" dirty="0"/>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51203" name="内容占位符 51202"/>
          <p:cNvSpPr>
            <a:spLocks noGrp="1" noRot="1"/>
          </p:cNvSpPr>
          <p:nvPr>
            <p:ph idx="1"/>
          </p:nvPr>
        </p:nvSpPr>
        <p:spPr/>
        <p:txBody>
          <a:bodyPr/>
          <a:p>
            <a:r>
              <a:rPr lang="zh-CN" altLang="en-US" sz="3600" b="1" dirty="0">
                <a:latin typeface="华文行楷" panose="02010800040101010101" pitchFamily="2" charset="-122"/>
                <a:ea typeface="华文行楷" panose="02010800040101010101" pitchFamily="2" charset="-122"/>
              </a:rPr>
              <a:t>（</a:t>
            </a:r>
            <a:r>
              <a:rPr lang="en-US" altLang="zh-CN" sz="3600" b="1" dirty="0">
                <a:latin typeface="华文行楷" panose="02010800040101010101" pitchFamily="2" charset="-122"/>
                <a:ea typeface="华文行楷" panose="02010800040101010101" pitchFamily="2" charset="-122"/>
              </a:rPr>
              <a:t>2</a:t>
            </a:r>
            <a:r>
              <a:rPr lang="zh-CN" altLang="en-US" sz="3600" b="1" dirty="0">
                <a:latin typeface="华文行楷" panose="02010800040101010101" pitchFamily="2" charset="-122"/>
                <a:ea typeface="华文行楷" panose="02010800040101010101" pitchFamily="2" charset="-122"/>
              </a:rPr>
              <a:t>）</a:t>
            </a:r>
            <a:r>
              <a:rPr lang="zh-CN" altLang="en-US" sz="3600" b="1" dirty="0">
                <a:solidFill>
                  <a:srgbClr val="FF0000"/>
                </a:solidFill>
                <a:latin typeface="华文行楷" panose="02010800040101010101" pitchFamily="2" charset="-122"/>
                <a:ea typeface="华文行楷" panose="02010800040101010101" pitchFamily="2" charset="-122"/>
              </a:rPr>
              <a:t>合作学习</a:t>
            </a:r>
            <a:endParaRPr lang="zh-CN" altLang="en-US" sz="3600" b="1" dirty="0">
              <a:solidFill>
                <a:srgbClr val="FF0000"/>
              </a:solidFill>
              <a:latin typeface="华文行楷" panose="02010800040101010101" pitchFamily="2" charset="-122"/>
              <a:ea typeface="华文行楷" panose="02010800040101010101" pitchFamily="2" charset="-122"/>
            </a:endParaRPr>
          </a:p>
          <a:p>
            <a:r>
              <a:rPr lang="zh-CN" altLang="en-US" sz="2800" dirty="0"/>
              <a:t>第一，先从两人合作或小组合作开始。</a:t>
            </a:r>
            <a:endParaRPr lang="zh-CN" altLang="en-US" sz="2800" dirty="0"/>
          </a:p>
          <a:p>
            <a:r>
              <a:rPr lang="zh-CN" altLang="en-US" sz="2800" dirty="0"/>
              <a:t>第二，让学生在班级中公开肯定某位同学某天表现出的亲社会行为</a:t>
            </a:r>
            <a:endParaRPr lang="zh-CN" altLang="en-US" sz="2800" dirty="0"/>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52227" name="内容占位符 52226"/>
          <p:cNvSpPr>
            <a:spLocks noGrp="1" noRot="1"/>
          </p:cNvSpPr>
          <p:nvPr>
            <p:ph idx="1"/>
          </p:nvPr>
        </p:nvSpPr>
        <p:spPr/>
        <p:txBody>
          <a:bodyPr/>
          <a:p>
            <a:r>
              <a:rPr lang="zh-CN" altLang="en-US" sz="3600" dirty="0"/>
              <a:t>（</a:t>
            </a:r>
            <a:r>
              <a:rPr lang="en-US" altLang="zh-CN" sz="3600" dirty="0">
                <a:latin typeface="华文行楷" panose="02010800040101010101" pitchFamily="2" charset="-122"/>
                <a:ea typeface="华文行楷" panose="02010800040101010101" pitchFamily="2" charset="-122"/>
              </a:rPr>
              <a:t>3</a:t>
            </a:r>
            <a:r>
              <a:rPr lang="zh-CN" altLang="en-US" sz="3600" dirty="0">
                <a:latin typeface="华文行楷" panose="02010800040101010101" pitchFamily="2" charset="-122"/>
                <a:ea typeface="华文行楷" panose="02010800040101010101" pitchFamily="2" charset="-122"/>
              </a:rPr>
              <a:t>）</a:t>
            </a:r>
            <a:r>
              <a:rPr lang="zh-CN" altLang="en-US" sz="3600" b="1" dirty="0">
                <a:solidFill>
                  <a:srgbClr val="FF0000"/>
                </a:solidFill>
                <a:latin typeface="华文行楷" panose="02010800040101010101" pitchFamily="2" charset="-122"/>
                <a:ea typeface="华文行楷" panose="02010800040101010101" pitchFamily="2" charset="-122"/>
              </a:rPr>
              <a:t>自我道德反思</a:t>
            </a:r>
            <a:r>
              <a:rPr lang="zh-CN" altLang="en-US" sz="3600" b="1" dirty="0"/>
              <a:t>：</a:t>
            </a:r>
            <a:r>
              <a:rPr lang="zh-CN" altLang="en-US" sz="2800" dirty="0"/>
              <a:t>为学生提供阅读、写作以及讨论道德事件的机会。</a:t>
            </a:r>
            <a:endParaRPr lang="zh-CN" altLang="en-US" sz="2800" dirty="0"/>
          </a:p>
          <a:p>
            <a:r>
              <a:rPr lang="zh-CN" altLang="en-US" sz="3600" dirty="0">
                <a:latin typeface="华文行楷" panose="02010800040101010101" pitchFamily="2" charset="-122"/>
                <a:ea typeface="华文行楷" panose="02010800040101010101" pitchFamily="2" charset="-122"/>
              </a:rPr>
              <a:t>（</a:t>
            </a:r>
            <a:r>
              <a:rPr lang="en-US" altLang="zh-CN" sz="3600" dirty="0">
                <a:latin typeface="华文行楷" panose="02010800040101010101" pitchFamily="2" charset="-122"/>
                <a:ea typeface="华文行楷" panose="02010800040101010101" pitchFamily="2" charset="-122"/>
              </a:rPr>
              <a:t>4</a:t>
            </a:r>
            <a:r>
              <a:rPr lang="zh-CN" altLang="en-US" sz="3600" dirty="0">
                <a:latin typeface="华文行楷" panose="02010800040101010101" pitchFamily="2" charset="-122"/>
                <a:ea typeface="华文行楷" panose="02010800040101010101" pitchFamily="2" charset="-122"/>
              </a:rPr>
              <a:t>）</a:t>
            </a:r>
            <a:r>
              <a:rPr lang="zh-CN" altLang="en-US" sz="3600" b="1" dirty="0">
                <a:solidFill>
                  <a:srgbClr val="FF0000"/>
                </a:solidFill>
                <a:latin typeface="华文行楷" panose="02010800040101010101" pitchFamily="2" charset="-122"/>
                <a:ea typeface="华文行楷" panose="02010800040101010101" pitchFamily="2" charset="-122"/>
              </a:rPr>
              <a:t>参与制定决策</a:t>
            </a:r>
            <a:r>
              <a:rPr lang="zh-CN" altLang="en-US" sz="3600" b="1" dirty="0"/>
              <a:t>：</a:t>
            </a:r>
            <a:r>
              <a:rPr lang="zh-CN" altLang="en-US" sz="2800" dirty="0"/>
              <a:t>让学生自己负责制定班级制度。当学生能够参与制度的制定时，他们将会表现出更多的道德行为，因为他们对规则有一种自我归属感。</a:t>
            </a:r>
            <a:endParaRPr lang="zh-CN" altLang="en-US" sz="2800" dirty="0"/>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53251" name="内容占位符 53250"/>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2</a:t>
            </a:r>
            <a:r>
              <a:rPr lang="zh-CN" altLang="en-US" sz="3600" dirty="0">
                <a:latin typeface="华文行楷" panose="02010800040101010101" pitchFamily="2" charset="-122"/>
                <a:ea typeface="华文行楷" panose="02010800040101010101" pitchFamily="2" charset="-122"/>
              </a:rPr>
              <a:t>．角色扮演法</a:t>
            </a:r>
            <a:endParaRPr lang="zh-CN" altLang="en-US" sz="3600" dirty="0">
              <a:latin typeface="华文行楷" panose="02010800040101010101" pitchFamily="2" charset="-122"/>
              <a:ea typeface="华文行楷" panose="02010800040101010101" pitchFamily="2" charset="-122"/>
            </a:endParaRPr>
          </a:p>
          <a:p>
            <a:r>
              <a:rPr lang="zh-CN" altLang="en-US" sz="2800" dirty="0"/>
              <a:t>使个人暂时置身于他人的社会位置，并按这一位置所要求的方式和态度行事，以增进个人对他人社会角色及自身原有角色的理解，从而更有效地履行自己的角色。 </a:t>
            </a:r>
            <a:endParaRPr lang="zh-CN" altLang="en-US" sz="2800" dirty="0"/>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标题 54273"/>
          <p:cNvSpPr>
            <a:spLocks noGrp="1" noRot="1"/>
          </p:cNvSpPr>
          <p:nvPr>
            <p:ph type="title"/>
          </p:nvPr>
        </p:nvSpPr>
        <p:spPr/>
        <p:txBody>
          <a:bodyPr anchor="ctr"/>
          <a:p>
            <a:r>
              <a:rPr lang="zh-CN" altLang="en-US" sz="4000" b="1" dirty="0"/>
              <a:t>第四节  常见道德行为问题及其矫正</a:t>
            </a:r>
            <a:endParaRPr lang="zh-CN" altLang="en-US" sz="4000" b="1" dirty="0"/>
          </a:p>
        </p:txBody>
      </p:sp>
      <p:sp>
        <p:nvSpPr>
          <p:cNvPr id="54275" name="内容占位符 54274"/>
          <p:cNvSpPr>
            <a:spLocks noGrp="1" noRot="1"/>
          </p:cNvSpPr>
          <p:nvPr>
            <p:ph idx="1"/>
          </p:nvPr>
        </p:nvSpPr>
        <p:spPr/>
        <p:txBody>
          <a:bodyPr/>
          <a:p>
            <a:r>
              <a:rPr lang="zh-CN" altLang="en-US" sz="2800" dirty="0"/>
              <a:t>一、过错行为和品德不良的原因</a:t>
            </a:r>
            <a:endParaRPr lang="zh-CN" altLang="en-US" sz="2800" dirty="0"/>
          </a:p>
          <a:p>
            <a:r>
              <a:rPr lang="zh-CN" altLang="en-US" sz="2800" dirty="0">
                <a:ea typeface="华文行楷" panose="02010800040101010101" pitchFamily="2" charset="-122"/>
              </a:rPr>
              <a:t>（一）客观原因</a:t>
            </a:r>
            <a:endParaRPr lang="zh-CN" altLang="en-US" sz="2800" dirty="0">
              <a:ea typeface="华文行楷" panose="02010800040101010101" pitchFamily="2" charset="-122"/>
            </a:endParaRPr>
          </a:p>
          <a:p>
            <a:r>
              <a:rPr lang="en-US" altLang="zh-CN" b="1" dirty="0">
                <a:latin typeface="楷体_GB2312" pitchFamily="49" charset="-122"/>
                <a:ea typeface="楷体_GB2312" pitchFamily="49" charset="-122"/>
              </a:rPr>
              <a:t>1.</a:t>
            </a:r>
            <a:r>
              <a:rPr lang="zh-CN" altLang="en-US" b="1" dirty="0">
                <a:latin typeface="楷体_GB2312" pitchFamily="49" charset="-122"/>
                <a:ea typeface="楷体_GB2312" pitchFamily="49" charset="-122"/>
              </a:rPr>
              <a:t>家庭方面的原因</a:t>
            </a:r>
            <a:endParaRPr lang="zh-CN" altLang="en-US" b="1" dirty="0">
              <a:latin typeface="楷体_GB2312" pitchFamily="49" charset="-122"/>
              <a:ea typeface="楷体_GB2312" pitchFamily="49" charset="-122"/>
            </a:endParaRPr>
          </a:p>
          <a:p>
            <a:r>
              <a:rPr lang="zh-CN" altLang="en-US" dirty="0"/>
              <a:t>（</a:t>
            </a:r>
            <a:r>
              <a:rPr lang="en-US" altLang="zh-CN" dirty="0"/>
              <a:t>1</a:t>
            </a:r>
            <a:r>
              <a:rPr lang="zh-CN" altLang="en-US" dirty="0"/>
              <a:t>）父母的教育方式：溺爱；要求过高、过严；家长的教育方式不一致</a:t>
            </a:r>
            <a:endParaRPr lang="zh-CN" altLang="en-US"/>
          </a:p>
          <a:p>
            <a:endParaRPr lang="zh-CN" altLang="en-US" dirty="0"/>
          </a:p>
          <a:p>
            <a:endParaRPr lang="zh-CN" altLang="en-US"/>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55299" name="内容占位符 55298"/>
          <p:cNvSpPr>
            <a:spLocks noGrp="1" noRot="1"/>
          </p:cNvSpPr>
          <p:nvPr>
            <p:ph idx="1"/>
          </p:nvPr>
        </p:nvSpPr>
        <p:spPr/>
        <p:txBody>
          <a:bodyPr/>
          <a:p>
            <a:r>
              <a:rPr lang="zh-CN" altLang="en-US" sz="2800" dirty="0">
                <a:latin typeface="华文行楷" panose="02010800040101010101" pitchFamily="2" charset="-122"/>
                <a:ea typeface="华文行楷" panose="02010800040101010101" pitchFamily="2" charset="-122"/>
              </a:rPr>
              <a:t>（</a:t>
            </a:r>
            <a:r>
              <a:rPr lang="en-US" altLang="zh-CN" sz="2800" dirty="0">
                <a:latin typeface="华文行楷" panose="02010800040101010101" pitchFamily="2" charset="-122"/>
                <a:ea typeface="华文行楷" panose="02010800040101010101" pitchFamily="2" charset="-122"/>
              </a:rPr>
              <a:t>2</a:t>
            </a:r>
            <a:r>
              <a:rPr lang="zh-CN" altLang="en-US" sz="2800" dirty="0">
                <a:latin typeface="华文行楷" panose="02010800040101010101" pitchFamily="2" charset="-122"/>
                <a:ea typeface="华文行楷" panose="02010800040101010101" pitchFamily="2" charset="-122"/>
              </a:rPr>
              <a:t>）父母的表率作用</a:t>
            </a:r>
            <a:endParaRPr lang="zh-CN" altLang="en-US" sz="2800" dirty="0">
              <a:latin typeface="华文行楷" panose="02010800040101010101" pitchFamily="2" charset="-122"/>
              <a:ea typeface="华文行楷" panose="02010800040101010101" pitchFamily="2" charset="-122"/>
            </a:endParaRPr>
          </a:p>
          <a:p>
            <a:r>
              <a:rPr lang="zh-CN" altLang="en-US" dirty="0"/>
              <a:t>父母无视或者忽视自己的言行对子女行为的影响</a:t>
            </a:r>
            <a:endParaRPr lang="zh-CN" altLang="en-US"/>
          </a:p>
          <a:p>
            <a:r>
              <a:rPr lang="zh-CN" altLang="en-US" sz="2800" dirty="0">
                <a:latin typeface="华文行楷" panose="02010800040101010101" pitchFamily="2" charset="-122"/>
                <a:ea typeface="华文行楷" panose="02010800040101010101" pitchFamily="2" charset="-122"/>
              </a:rPr>
              <a:t>（</a:t>
            </a:r>
            <a:r>
              <a:rPr lang="en-US" altLang="zh-CN" sz="2800" dirty="0">
                <a:latin typeface="华文行楷" panose="02010800040101010101" pitchFamily="2" charset="-122"/>
                <a:ea typeface="华文行楷" panose="02010800040101010101" pitchFamily="2" charset="-122"/>
              </a:rPr>
              <a:t>3</a:t>
            </a:r>
            <a:r>
              <a:rPr lang="zh-CN" altLang="en-US" sz="2800" dirty="0">
                <a:latin typeface="华文行楷" panose="02010800040101010101" pitchFamily="2" charset="-122"/>
                <a:ea typeface="华文行楷" panose="02010800040101010101" pitchFamily="2" charset="-122"/>
              </a:rPr>
              <a:t>）家庭结构不良</a:t>
            </a:r>
            <a:endParaRPr lang="zh-CN" altLang="en-US" sz="2800" dirty="0">
              <a:latin typeface="华文行楷" panose="02010800040101010101" pitchFamily="2" charset="-122"/>
              <a:ea typeface="华文行楷" panose="02010800040101010101" pitchFamily="2" charset="-122"/>
            </a:endParaRPr>
          </a:p>
          <a:p>
            <a:r>
              <a:rPr lang="zh-CN" altLang="en-US" dirty="0">
                <a:solidFill>
                  <a:schemeClr val="tx2"/>
                </a:solidFill>
              </a:rPr>
              <a:t>经济结构</a:t>
            </a:r>
            <a:r>
              <a:rPr lang="zh-CN" altLang="en-US" dirty="0"/>
              <a:t>：经济地位低下，处于社会底层可能会影响孩子的品德发展</a:t>
            </a:r>
            <a:endParaRPr lang="zh-CN" altLang="en-US" dirty="0"/>
          </a:p>
          <a:p>
            <a:r>
              <a:rPr lang="zh-CN" altLang="en-US" dirty="0">
                <a:solidFill>
                  <a:schemeClr val="tx2"/>
                </a:solidFill>
              </a:rPr>
              <a:t>社会结构</a:t>
            </a:r>
            <a:r>
              <a:rPr lang="zh-CN" altLang="en-US" dirty="0"/>
              <a:t>：单亲家庭或者组合家庭的影响；多代家庭。</a:t>
            </a:r>
            <a:r>
              <a:rPr lang="en-US" altLang="zh-CN" dirty="0"/>
              <a:t>58%</a:t>
            </a:r>
            <a:r>
              <a:rPr lang="zh-CN" altLang="en-US" dirty="0"/>
              <a:t>品德不良的少年来自缺损的家庭。双亲不合比双亲不全对孩子有更坏的影响。</a:t>
            </a:r>
            <a:endParaRPr lang="zh-CN" altLang="en-US" dirty="0"/>
          </a:p>
          <a:p>
            <a:endParaRPr lang="zh-CN" altLang="en-US"/>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56323" name="内容占位符 56322"/>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2.</a:t>
            </a:r>
            <a:r>
              <a:rPr lang="zh-CN" altLang="en-US" sz="3600" dirty="0">
                <a:latin typeface="华文行楷" panose="02010800040101010101" pitchFamily="2" charset="-122"/>
                <a:ea typeface="华文行楷" panose="02010800040101010101" pitchFamily="2" charset="-122"/>
              </a:rPr>
              <a:t>社会方面的原因</a:t>
            </a:r>
            <a:r>
              <a:rPr lang="zh-CN" altLang="en-US" sz="3600" dirty="0"/>
              <a:t> </a:t>
            </a:r>
            <a:endParaRPr lang="zh-CN" altLang="en-US" sz="3600" dirty="0"/>
          </a:p>
          <a:p>
            <a:r>
              <a:rPr lang="zh-CN" altLang="en-US" sz="2800" dirty="0"/>
              <a:t>广义的社会环境：整个社会关系和风尚，如暴力年代：战争、暴乱等</a:t>
            </a:r>
            <a:endParaRPr lang="zh-CN" altLang="en-US" sz="2800" dirty="0"/>
          </a:p>
          <a:p>
            <a:r>
              <a:rPr lang="zh-CN" altLang="en-US" sz="2800" dirty="0"/>
              <a:t>狭义的社会环境：朋友、社区、个体的社会活动等</a:t>
            </a:r>
            <a:endParaRPr lang="zh-CN" altLang="en-US" sz="2800" dirty="0"/>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57347" name="内容占位符 57346"/>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3.</a:t>
            </a:r>
            <a:r>
              <a:rPr lang="zh-CN" altLang="en-US" sz="3600" dirty="0">
                <a:latin typeface="华文行楷" panose="02010800040101010101" pitchFamily="2" charset="-122"/>
                <a:ea typeface="华文行楷" panose="02010800040101010101" pitchFamily="2" charset="-122"/>
              </a:rPr>
              <a:t>学校方面的原因：教育方法</a:t>
            </a:r>
            <a:endParaRPr lang="zh-CN" altLang="en-US" sz="3600" dirty="0">
              <a:latin typeface="华文行楷" panose="02010800040101010101" pitchFamily="2" charset="-122"/>
              <a:ea typeface="华文行楷" panose="02010800040101010101" pitchFamily="2" charset="-122"/>
            </a:endParaRPr>
          </a:p>
          <a:p>
            <a:r>
              <a:rPr lang="zh-CN" altLang="en-US" sz="2800" dirty="0"/>
              <a:t>教育工作者忽视对学生的品德教育</a:t>
            </a:r>
            <a:endParaRPr lang="zh-CN" altLang="en-US" sz="2800" dirty="0"/>
          </a:p>
          <a:p>
            <a:r>
              <a:rPr lang="zh-CN" altLang="en-US" sz="2800" dirty="0"/>
              <a:t>对学生缺乏感情、生硬的教育</a:t>
            </a:r>
            <a:endParaRPr lang="zh-CN" altLang="en-US" sz="2800" dirty="0"/>
          </a:p>
          <a:p>
            <a:r>
              <a:rPr lang="zh-CN" altLang="en-US" sz="2800" dirty="0"/>
              <a:t>对学生要求过高或过低</a:t>
            </a:r>
            <a:endParaRPr lang="zh-CN" altLang="en-US" sz="2800" dirty="0"/>
          </a:p>
          <a:p>
            <a:r>
              <a:rPr lang="zh-CN" altLang="en-US" sz="2800" dirty="0"/>
              <a:t>不能正确认识学生品德形成和发展的规律</a:t>
            </a:r>
            <a:endParaRPr lang="zh-CN" altLang="en-US" sz="2800" dirty="0"/>
          </a:p>
          <a:p>
            <a:endParaRPr lang="zh-CN" altLang="en-US" sz="2800" dirty="0"/>
          </a:p>
          <a:p>
            <a:endParaRPr lang="zh-CN" altLang="en-US" dirty="0"/>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58371" name="内容占位符 58370"/>
          <p:cNvSpPr>
            <a:spLocks noGrp="1" noRot="1"/>
          </p:cNvSpPr>
          <p:nvPr>
            <p:ph idx="1"/>
          </p:nvPr>
        </p:nvSpPr>
        <p:spPr/>
        <p:txBody>
          <a:bodyPr/>
          <a:p>
            <a:r>
              <a:rPr lang="zh-CN" altLang="en-US" sz="3600" dirty="0">
                <a:ea typeface="华文行楷" panose="02010800040101010101" pitchFamily="2" charset="-122"/>
              </a:rPr>
              <a:t>（二）主观原因</a:t>
            </a:r>
            <a:endParaRPr lang="zh-CN" altLang="en-US" sz="3600" dirty="0">
              <a:ea typeface="华文行楷" panose="02010800040101010101" pitchFamily="2" charset="-122"/>
            </a:endParaRPr>
          </a:p>
          <a:p>
            <a:r>
              <a:rPr lang="en-US" altLang="zh-CN" sz="2800" dirty="0"/>
              <a:t>1.</a:t>
            </a:r>
            <a:r>
              <a:rPr lang="zh-CN" altLang="en-US" sz="2800" dirty="0"/>
              <a:t>意义障碍：道德认识错误</a:t>
            </a:r>
            <a:endParaRPr lang="zh-CN" altLang="en-US" sz="2800" dirty="0"/>
          </a:p>
          <a:p>
            <a:r>
              <a:rPr lang="zh-CN" altLang="en-US" sz="2800" dirty="0"/>
              <a:t>是非观念模糊</a:t>
            </a:r>
            <a:endParaRPr lang="zh-CN" altLang="en-US" sz="2800" dirty="0"/>
          </a:p>
          <a:p>
            <a:r>
              <a:rPr lang="zh-CN" altLang="en-US" sz="2800" dirty="0"/>
              <a:t>人生观、价值观不正确</a:t>
            </a:r>
            <a:endParaRPr lang="zh-CN" altLang="en-US" sz="2800" dirty="0"/>
          </a:p>
          <a:p>
            <a:r>
              <a:rPr lang="zh-CN" altLang="en-US" sz="2800" dirty="0"/>
              <a:t>缺乏道德观念、道德准则</a:t>
            </a:r>
            <a:endParaRPr lang="zh-CN" altLang="en-US" sz="2800" dirty="0"/>
          </a:p>
          <a:p>
            <a:endParaRPr lang="zh-CN" altLang="en-US" sz="2800"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3795" name="内容占位符 33794"/>
          <p:cNvSpPr>
            <a:spLocks noGrp="1" noRot="1"/>
          </p:cNvSpPr>
          <p:nvPr>
            <p:ph idx="1"/>
          </p:nvPr>
        </p:nvSpPr>
        <p:spPr/>
        <p:txBody>
          <a:bodyPr/>
          <a:p>
            <a:r>
              <a:rPr lang="zh-CN" altLang="en-US" sz="3600" dirty="0">
                <a:latin typeface="华文行楷" panose="02010800040101010101" pitchFamily="2" charset="-122"/>
                <a:ea typeface="华文行楷" panose="02010800040101010101" pitchFamily="2" charset="-122"/>
              </a:rPr>
              <a:t>（</a:t>
            </a:r>
            <a:r>
              <a:rPr lang="en-US" altLang="zh-CN" sz="3600" dirty="0">
                <a:latin typeface="华文行楷" panose="02010800040101010101" pitchFamily="2" charset="-122"/>
                <a:ea typeface="华文行楷" panose="02010800040101010101" pitchFamily="2" charset="-122"/>
              </a:rPr>
              <a:t>2</a:t>
            </a:r>
            <a:r>
              <a:rPr lang="zh-CN" altLang="en-US" sz="3600" dirty="0">
                <a:latin typeface="华文行楷" panose="02010800040101010101" pitchFamily="2" charset="-122"/>
                <a:ea typeface="华文行楷" panose="02010800040101010101" pitchFamily="2" charset="-122"/>
              </a:rPr>
              <a:t>）执行结构</a:t>
            </a:r>
            <a:endParaRPr lang="zh-CN" altLang="en-US" sz="3600" dirty="0">
              <a:latin typeface="华文行楷" panose="02010800040101010101" pitchFamily="2" charset="-122"/>
              <a:ea typeface="华文行楷" panose="02010800040101010101" pitchFamily="2" charset="-122"/>
            </a:endParaRPr>
          </a:p>
          <a:p>
            <a:r>
              <a:rPr lang="zh-CN" altLang="en-US" sz="2800" dirty="0"/>
              <a:t>在生成结构基础上发展起来的有意识的对待道德情境、经历内部冲突、主动定向、考虑决策和调节行为等环节的一种复杂的心理过程及结构</a:t>
            </a:r>
            <a:endParaRPr lang="zh-CN" altLang="en-US" sz="2800" dirty="0"/>
          </a:p>
          <a:p>
            <a:r>
              <a:rPr lang="zh-CN" altLang="en-US" sz="3600" dirty="0">
                <a:latin typeface="华文行楷" panose="02010800040101010101" pitchFamily="2" charset="-122"/>
                <a:ea typeface="华文行楷" panose="02010800040101010101" pitchFamily="2" charset="-122"/>
              </a:rPr>
              <a:t>（</a:t>
            </a:r>
            <a:r>
              <a:rPr lang="en-US" altLang="zh-CN" sz="3600" dirty="0">
                <a:latin typeface="华文行楷" panose="02010800040101010101" pitchFamily="2" charset="-122"/>
                <a:ea typeface="华文行楷" panose="02010800040101010101" pitchFamily="2" charset="-122"/>
              </a:rPr>
              <a:t>3</a:t>
            </a:r>
            <a:r>
              <a:rPr lang="zh-CN" altLang="en-US" sz="3600" dirty="0">
                <a:latin typeface="华文行楷" panose="02010800040101010101" pitchFamily="2" charset="-122"/>
                <a:ea typeface="华文行楷" panose="02010800040101010101" pitchFamily="2" charset="-122"/>
              </a:rPr>
              <a:t>）定型结构</a:t>
            </a:r>
            <a:endParaRPr lang="zh-CN" altLang="en-US" sz="3600" dirty="0">
              <a:latin typeface="华文行楷" panose="02010800040101010101" pitchFamily="2" charset="-122"/>
              <a:ea typeface="华文行楷" panose="02010800040101010101" pitchFamily="2" charset="-122"/>
            </a:endParaRPr>
          </a:p>
          <a:p>
            <a:r>
              <a:rPr lang="zh-CN" altLang="en-US" sz="2800" dirty="0"/>
              <a:t>个体具有品德的心理结构</a:t>
            </a:r>
            <a:endParaRPr lang="zh-CN" altLang="en-US" sz="2800" dirty="0"/>
          </a:p>
        </p:txBody>
      </p:sp>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59395" name="内容占位符 59394"/>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2.</a:t>
            </a:r>
            <a:r>
              <a:rPr lang="zh-CN" altLang="en-US" sz="3600" dirty="0">
                <a:latin typeface="华文行楷" panose="02010800040101010101" pitchFamily="2" charset="-122"/>
                <a:ea typeface="华文行楷" panose="02010800040101010101" pitchFamily="2" charset="-122"/>
              </a:rPr>
              <a:t>情感障碍</a:t>
            </a:r>
            <a:endParaRPr lang="zh-CN" altLang="en-US" sz="3600" dirty="0">
              <a:latin typeface="华文行楷" panose="02010800040101010101" pitchFamily="2" charset="-122"/>
              <a:ea typeface="华文行楷" panose="02010800040101010101" pitchFamily="2" charset="-122"/>
            </a:endParaRPr>
          </a:p>
          <a:p>
            <a:r>
              <a:rPr lang="zh-CN" altLang="en-US" sz="2800" dirty="0"/>
              <a:t>不能进行合理的移情</a:t>
            </a:r>
            <a:endParaRPr lang="zh-CN" altLang="en-US" sz="2800" dirty="0"/>
          </a:p>
          <a:p>
            <a:r>
              <a:rPr lang="zh-CN" altLang="en-US" sz="2800" dirty="0"/>
              <a:t>与教育者存在情感隔阂，或对立</a:t>
            </a:r>
            <a:endParaRPr lang="zh-CN" altLang="en-US" sz="2800" dirty="0"/>
          </a:p>
          <a:p>
            <a:r>
              <a:rPr lang="zh-CN" altLang="en-US" sz="2800" dirty="0"/>
              <a:t>情感不稳定、有强烈冲动，难以自我控制</a:t>
            </a:r>
            <a:endParaRPr lang="zh-CN" altLang="en-US" sz="2800" dirty="0"/>
          </a:p>
          <a:p>
            <a:endParaRPr lang="zh-CN" altLang="en-US" sz="3600"/>
          </a:p>
          <a:p>
            <a:endParaRPr lang="zh-CN" altLang="en-US" sz="3600"/>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60419" name="内容占位符 60418"/>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3.</a:t>
            </a:r>
            <a:r>
              <a:rPr lang="zh-CN" altLang="en-US" sz="3600" dirty="0">
                <a:latin typeface="华文行楷" panose="02010800040101010101" pitchFamily="2" charset="-122"/>
                <a:ea typeface="华文行楷" panose="02010800040101010101" pitchFamily="2" charset="-122"/>
              </a:rPr>
              <a:t>行为习惯不良</a:t>
            </a:r>
            <a:endParaRPr lang="zh-CN" altLang="en-US" sz="3600" dirty="0">
              <a:latin typeface="华文行楷" panose="02010800040101010101" pitchFamily="2" charset="-122"/>
              <a:ea typeface="华文行楷" panose="02010800040101010101" pitchFamily="2" charset="-122"/>
            </a:endParaRPr>
          </a:p>
          <a:p>
            <a:r>
              <a:rPr lang="zh-CN" altLang="en-US" sz="2800" dirty="0"/>
              <a:t>知道而仍然坚持的错误行为：回避行为或攻击行为</a:t>
            </a:r>
            <a:endParaRPr lang="zh-CN" altLang="en-US" sz="2800" dirty="0"/>
          </a:p>
          <a:p>
            <a:r>
              <a:rPr lang="en-US" altLang="zh-CN" sz="3600" dirty="0">
                <a:latin typeface="华文行楷" panose="02010800040101010101" pitchFamily="2" charset="-122"/>
                <a:ea typeface="华文行楷" panose="02010800040101010101" pitchFamily="2" charset="-122"/>
              </a:rPr>
              <a:t>4.</a:t>
            </a:r>
            <a:r>
              <a:rPr lang="zh-CN" altLang="en-US" sz="3600" dirty="0">
                <a:latin typeface="华文行楷" panose="02010800040101010101" pitchFamily="2" charset="-122"/>
                <a:ea typeface="华文行楷" panose="02010800040101010101" pitchFamily="2" charset="-122"/>
              </a:rPr>
              <a:t>道德意志薄弱</a:t>
            </a:r>
            <a:endParaRPr lang="zh-CN" altLang="en-US" sz="3600" dirty="0">
              <a:latin typeface="华文行楷" panose="02010800040101010101" pitchFamily="2" charset="-122"/>
              <a:ea typeface="华文行楷" panose="02010800040101010101" pitchFamily="2" charset="-122"/>
            </a:endParaRPr>
          </a:p>
          <a:p>
            <a:r>
              <a:rPr lang="zh-CN" altLang="en-US" sz="2800" dirty="0"/>
              <a:t>正确的道德认识不能战胜不合理的需要，不能抵制不良诱因的影响</a:t>
            </a:r>
            <a:endParaRPr lang="zh-CN" altLang="en-US" sz="2800" dirty="0"/>
          </a:p>
          <a:p>
            <a:r>
              <a:rPr lang="zh-CN" altLang="en-US" sz="2800" dirty="0"/>
              <a:t>吸毒</a:t>
            </a:r>
            <a:endParaRPr lang="zh-CN" altLang="en-US" sz="2800" dirty="0"/>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61443" name="内容占位符 61442"/>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5.</a:t>
            </a:r>
            <a:r>
              <a:rPr lang="zh-CN" altLang="en-US" sz="3600" dirty="0">
                <a:latin typeface="华文行楷" panose="02010800040101010101" pitchFamily="2" charset="-122"/>
                <a:ea typeface="华文行楷" panose="02010800040101010101" pitchFamily="2" charset="-122"/>
              </a:rPr>
              <a:t>性格缺陷</a:t>
            </a:r>
            <a:endParaRPr lang="zh-CN" altLang="en-US" sz="3600" dirty="0">
              <a:latin typeface="华文行楷" panose="02010800040101010101" pitchFamily="2" charset="-122"/>
              <a:ea typeface="华文行楷" panose="02010800040101010101" pitchFamily="2" charset="-122"/>
            </a:endParaRPr>
          </a:p>
          <a:p>
            <a:r>
              <a:rPr lang="zh-CN" altLang="en-US" sz="2800" dirty="0"/>
              <a:t>执拗、任性、骄傲、自满等不良性格</a:t>
            </a:r>
            <a:endParaRPr lang="zh-CN" altLang="en-US" sz="2800" dirty="0"/>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标题 63489"/>
          <p:cNvSpPr>
            <a:spLocks noGrp="1" noRot="1"/>
          </p:cNvSpPr>
          <p:nvPr>
            <p:ph type="title"/>
          </p:nvPr>
        </p:nvSpPr>
        <p:spPr/>
        <p:txBody>
          <a:bodyPr anchor="ctr"/>
          <a:p>
            <a:r>
              <a:rPr lang="zh-CN" altLang="en-US" dirty="0"/>
              <a:t>二、常见的过错行为</a:t>
            </a:r>
            <a:endParaRPr lang="zh-CN" altLang="en-US" dirty="0"/>
          </a:p>
        </p:txBody>
      </p:sp>
      <p:sp>
        <p:nvSpPr>
          <p:cNvPr id="63491" name="内容占位符 63490"/>
          <p:cNvSpPr>
            <a:spLocks noGrp="1" noRot="1"/>
          </p:cNvSpPr>
          <p:nvPr>
            <p:ph idx="1"/>
          </p:nvPr>
        </p:nvSpPr>
        <p:spPr/>
        <p:txBody>
          <a:bodyPr/>
          <a:p>
            <a:r>
              <a:rPr lang="zh-CN" altLang="en-US" sz="3600" dirty="0">
                <a:ea typeface="华文行楷" panose="02010800040101010101" pitchFamily="2" charset="-122"/>
              </a:rPr>
              <a:t>（一）作弊行为</a:t>
            </a:r>
            <a:endParaRPr lang="zh-CN" altLang="en-US" sz="3600" dirty="0">
              <a:ea typeface="华文行楷" panose="02010800040101010101" pitchFamily="2" charset="-122"/>
            </a:endParaRPr>
          </a:p>
          <a:p>
            <a:r>
              <a:rPr lang="en-US" altLang="zh-CN" sz="2800">
                <a:solidFill>
                  <a:srgbClr val="FF0000"/>
                </a:solidFill>
              </a:rPr>
              <a:t>1.</a:t>
            </a:r>
            <a:r>
              <a:rPr lang="zh-CN" altLang="en-US" sz="2800" b="1" dirty="0">
                <a:solidFill>
                  <a:srgbClr val="FF0000"/>
                </a:solidFill>
              </a:rPr>
              <a:t>频率</a:t>
            </a:r>
            <a:r>
              <a:rPr lang="zh-CN" altLang="en-US" sz="2800" dirty="0"/>
              <a:t>：</a:t>
            </a:r>
            <a:r>
              <a:rPr lang="en-US" altLang="zh-CN" sz="2800" dirty="0"/>
              <a:t>67.2%</a:t>
            </a:r>
            <a:r>
              <a:rPr lang="zh-CN" altLang="en-US" sz="2800" dirty="0"/>
              <a:t>的大学生，</a:t>
            </a:r>
            <a:r>
              <a:rPr lang="en-US" altLang="zh-CN" sz="2800" dirty="0"/>
              <a:t>42.3%</a:t>
            </a:r>
            <a:r>
              <a:rPr lang="zh-CN" altLang="en-US" sz="2800" dirty="0"/>
              <a:t>的中学生自己承认有过作弊行为；</a:t>
            </a:r>
            <a:endParaRPr lang="zh-CN" altLang="en-US" sz="2800" dirty="0"/>
          </a:p>
          <a:p>
            <a:r>
              <a:rPr lang="en-US" altLang="zh-CN" sz="2800">
                <a:solidFill>
                  <a:srgbClr val="FF0000"/>
                </a:solidFill>
              </a:rPr>
              <a:t>2.</a:t>
            </a:r>
            <a:r>
              <a:rPr lang="zh-CN" altLang="en-US" sz="2800" b="1" dirty="0">
                <a:solidFill>
                  <a:srgbClr val="FF0000"/>
                </a:solidFill>
              </a:rPr>
              <a:t>原因</a:t>
            </a:r>
            <a:r>
              <a:rPr lang="zh-CN" altLang="en-US" sz="2800" dirty="0"/>
              <a:t>：</a:t>
            </a:r>
            <a:endParaRPr lang="zh-CN" altLang="en-US" sz="2800" dirty="0"/>
          </a:p>
          <a:p>
            <a:r>
              <a:rPr lang="zh-CN" altLang="en-US" sz="2800" dirty="0"/>
              <a:t>成功的压力过大</a:t>
            </a:r>
            <a:endParaRPr lang="zh-CN" altLang="en-US" sz="2800" dirty="0"/>
          </a:p>
          <a:p>
            <a:r>
              <a:rPr lang="zh-CN" altLang="en-US" sz="2800" dirty="0"/>
              <a:t>被抓住的概率</a:t>
            </a:r>
            <a:endParaRPr lang="zh-CN" altLang="en-US" sz="2800" dirty="0"/>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64515" name="内容占位符 64514"/>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3.</a:t>
            </a:r>
            <a:r>
              <a:rPr lang="zh-CN" altLang="en-US" sz="3600" dirty="0">
                <a:latin typeface="华文行楷" panose="02010800040101010101" pitchFamily="2" charset="-122"/>
                <a:ea typeface="华文行楷" panose="02010800040101010101" pitchFamily="2" charset="-122"/>
              </a:rPr>
              <a:t>个体差异</a:t>
            </a:r>
            <a:endParaRPr lang="zh-CN" altLang="en-US" sz="3600" dirty="0">
              <a:latin typeface="华文行楷" panose="02010800040101010101" pitchFamily="2" charset="-122"/>
              <a:ea typeface="华文行楷" panose="02010800040101010101" pitchFamily="2" charset="-122"/>
            </a:endParaRPr>
          </a:p>
          <a:p>
            <a:r>
              <a:rPr lang="zh-CN" altLang="en-US" sz="2800" dirty="0"/>
              <a:t>性别：男性高于女性</a:t>
            </a:r>
            <a:endParaRPr lang="zh-CN" altLang="en-US" sz="2800" dirty="0"/>
          </a:p>
          <a:p>
            <a:r>
              <a:rPr lang="zh-CN" altLang="en-US" sz="2800" dirty="0"/>
              <a:t>成绩：成绩差的学生容易作弊</a:t>
            </a:r>
            <a:endParaRPr lang="zh-CN" altLang="en-US" sz="2800" dirty="0"/>
          </a:p>
          <a:p>
            <a:r>
              <a:rPr lang="zh-CN" altLang="en-US" sz="2800" dirty="0"/>
              <a:t>学习目标：表现目标的学生作弊几率高于掌握目标的学生</a:t>
            </a:r>
            <a:endParaRPr lang="zh-CN" altLang="en-US" sz="2800" dirty="0"/>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65539" name="内容占位符 65538"/>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4.</a:t>
            </a:r>
            <a:r>
              <a:rPr lang="zh-CN" altLang="en-US" sz="3600" dirty="0">
                <a:latin typeface="华文行楷" panose="02010800040101010101" pitchFamily="2" charset="-122"/>
                <a:ea typeface="华文行楷" panose="02010800040101010101" pitchFamily="2" charset="-122"/>
              </a:rPr>
              <a:t>减少作弊</a:t>
            </a:r>
            <a:endParaRPr lang="zh-CN" altLang="en-US" sz="3600" dirty="0">
              <a:latin typeface="华文行楷" panose="02010800040101010101" pitchFamily="2" charset="-122"/>
              <a:ea typeface="华文行楷" panose="02010800040101010101" pitchFamily="2" charset="-122"/>
            </a:endParaRPr>
          </a:p>
          <a:p>
            <a:r>
              <a:rPr lang="zh-CN" altLang="en-US" dirty="0"/>
              <a:t>（</a:t>
            </a:r>
            <a:r>
              <a:rPr lang="en-US" altLang="zh-CN" dirty="0"/>
              <a:t>1</a:t>
            </a:r>
            <a:r>
              <a:rPr lang="zh-CN" altLang="en-US" dirty="0"/>
              <a:t>）使学习具有兴趣和挑战性，</a:t>
            </a:r>
            <a:endParaRPr lang="zh-CN" altLang="en-US" dirty="0"/>
          </a:p>
          <a:p>
            <a:r>
              <a:rPr lang="zh-CN" altLang="en-US" dirty="0"/>
              <a:t>（</a:t>
            </a:r>
            <a:r>
              <a:rPr lang="en-US" altLang="zh-CN" dirty="0"/>
              <a:t>2</a:t>
            </a:r>
            <a:r>
              <a:rPr lang="zh-CN" altLang="en-US" dirty="0"/>
              <a:t>）做好复习指导工作，提供复习帮助</a:t>
            </a:r>
            <a:endParaRPr lang="zh-CN" altLang="en-US" dirty="0"/>
          </a:p>
          <a:p>
            <a:r>
              <a:rPr lang="zh-CN" altLang="en-US" dirty="0"/>
              <a:t>（</a:t>
            </a:r>
            <a:r>
              <a:rPr lang="en-US" altLang="zh-CN" dirty="0"/>
              <a:t>3</a:t>
            </a:r>
            <a:r>
              <a:rPr lang="zh-CN" altLang="en-US" dirty="0"/>
              <a:t>）告诉学生控制作弊的措施</a:t>
            </a:r>
            <a:endParaRPr lang="zh-CN" altLang="en-US" dirty="0"/>
          </a:p>
          <a:p>
            <a:r>
              <a:rPr lang="zh-CN" altLang="en-US" dirty="0"/>
              <a:t>（</a:t>
            </a:r>
            <a:r>
              <a:rPr lang="en-US" altLang="zh-CN" dirty="0"/>
              <a:t>4</a:t>
            </a:r>
            <a:r>
              <a:rPr lang="zh-CN" altLang="en-US" dirty="0"/>
              <a:t>）对个别作弊学生进行直接指导：提供特定的帮助，减少考试焦虑</a:t>
            </a:r>
            <a:endParaRPr lang="zh-CN" altLang="en-US" dirty="0"/>
          </a:p>
          <a:p>
            <a:r>
              <a:rPr lang="zh-CN" altLang="en-US" dirty="0"/>
              <a:t>（</a:t>
            </a:r>
            <a:r>
              <a:rPr lang="en-US" altLang="zh-CN" dirty="0"/>
              <a:t>5</a:t>
            </a:r>
            <a:r>
              <a:rPr lang="zh-CN" altLang="en-US" dirty="0"/>
              <a:t>）完善教学评价机制</a:t>
            </a:r>
            <a:endParaRPr lang="zh-CN" altLang="en-US" dirty="0"/>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66563" name="内容占位符 66562"/>
          <p:cNvSpPr>
            <a:spLocks noGrp="1" noRot="1"/>
          </p:cNvSpPr>
          <p:nvPr>
            <p:ph idx="1"/>
          </p:nvPr>
        </p:nvSpPr>
        <p:spPr/>
        <p:txBody>
          <a:bodyPr/>
          <a:p>
            <a:r>
              <a:rPr lang="zh-CN" altLang="en-US" sz="3600" dirty="0">
                <a:ea typeface="华文行楷" panose="02010800040101010101" pitchFamily="2" charset="-122"/>
              </a:rPr>
              <a:t>（二）攻击性行为</a:t>
            </a:r>
            <a:endParaRPr lang="zh-CN" altLang="en-US" sz="3600" dirty="0">
              <a:ea typeface="华文行楷" panose="02010800040101010101" pitchFamily="2" charset="-122"/>
            </a:endParaRPr>
          </a:p>
          <a:p>
            <a:r>
              <a:rPr lang="zh-CN" altLang="en-US" sz="2800" dirty="0"/>
              <a:t>工具性攻击：获取某种东西或权力的攻击</a:t>
            </a:r>
            <a:endParaRPr lang="zh-CN" altLang="en-US" sz="2800" dirty="0"/>
          </a:p>
          <a:p>
            <a:r>
              <a:rPr lang="zh-CN" altLang="en-US" sz="2800" dirty="0"/>
              <a:t>敌意性攻击：故意的伤害</a:t>
            </a:r>
            <a:endParaRPr lang="zh-CN" altLang="en-US" sz="2800" dirty="0"/>
          </a:p>
          <a:p>
            <a:endParaRPr lang="zh-CN" altLang="en-US" sz="2800" dirty="0"/>
          </a:p>
          <a:p>
            <a:endParaRPr lang="zh-CN" altLang="en-US" dirty="0"/>
          </a:p>
          <a:p>
            <a:endParaRPr lang="zh-CN" altLang="en-US"/>
          </a:p>
          <a:p>
            <a:endParaRPr lang="zh-CN" altLang="en-US" dirty="0"/>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68611" name="内容占位符 68610"/>
          <p:cNvSpPr>
            <a:spLocks noGrp="1" noRot="1"/>
          </p:cNvSpPr>
          <p:nvPr>
            <p:ph idx="1"/>
          </p:nvPr>
        </p:nvSpPr>
        <p:spPr/>
        <p:txBody>
          <a:bodyPr/>
          <a:p>
            <a:r>
              <a:rPr lang="zh-CN" altLang="en-US" dirty="0"/>
              <a:t>研究发现（张文新，</a:t>
            </a:r>
            <a:r>
              <a:rPr lang="en-US" altLang="zh-CN" dirty="0"/>
              <a:t>2006</a:t>
            </a:r>
            <a:r>
              <a:rPr lang="zh-CN" altLang="en-US" dirty="0"/>
              <a:t>）小学生受欺负和欺负的比率为：</a:t>
            </a:r>
            <a:r>
              <a:rPr lang="en-US" altLang="zh-CN" dirty="0"/>
              <a:t>22.2% </a:t>
            </a:r>
            <a:r>
              <a:rPr lang="zh-CN" altLang="en-US" dirty="0"/>
              <a:t>和</a:t>
            </a:r>
            <a:r>
              <a:rPr lang="en-US" altLang="zh-CN" dirty="0"/>
              <a:t>6.2%</a:t>
            </a:r>
            <a:r>
              <a:rPr lang="zh-CN" altLang="en-US" dirty="0"/>
              <a:t>；初中生为</a:t>
            </a:r>
            <a:r>
              <a:rPr lang="en-US" altLang="zh-CN" dirty="0"/>
              <a:t>12.4%</a:t>
            </a:r>
            <a:r>
              <a:rPr lang="zh-CN" altLang="en-US" dirty="0"/>
              <a:t>和</a:t>
            </a:r>
            <a:r>
              <a:rPr lang="en-US" altLang="zh-CN" dirty="0"/>
              <a:t>2.6%</a:t>
            </a:r>
            <a:r>
              <a:rPr lang="zh-CN" altLang="en-US" dirty="0"/>
              <a:t>；</a:t>
            </a:r>
            <a:endParaRPr lang="zh-CN" altLang="en-US" dirty="0"/>
          </a:p>
          <a:p>
            <a:r>
              <a:rPr lang="zh-CN" altLang="en-US" dirty="0"/>
              <a:t>小学生受欺负后，</a:t>
            </a:r>
            <a:r>
              <a:rPr lang="en-US" altLang="zh-CN" dirty="0"/>
              <a:t>43.0% </a:t>
            </a:r>
            <a:r>
              <a:rPr lang="zh-CN" altLang="en-US" dirty="0"/>
              <a:t>的人告诉老师，</a:t>
            </a:r>
            <a:r>
              <a:rPr lang="en-US" altLang="zh-CN" dirty="0"/>
              <a:t>59.9% </a:t>
            </a:r>
            <a:r>
              <a:rPr lang="zh-CN" altLang="en-US" dirty="0"/>
              <a:t>的人告诉父母；告诉同学或朋友的比例为</a:t>
            </a:r>
            <a:r>
              <a:rPr lang="en-US" altLang="zh-CN" dirty="0"/>
              <a:t>48.6%</a:t>
            </a:r>
            <a:r>
              <a:rPr lang="zh-CN" altLang="en-US" dirty="0"/>
              <a:t>；</a:t>
            </a:r>
            <a:endParaRPr lang="zh-CN" altLang="en-US" dirty="0"/>
          </a:p>
          <a:p>
            <a:r>
              <a:rPr lang="en-US" altLang="zh-CN" dirty="0"/>
              <a:t>40% </a:t>
            </a:r>
            <a:r>
              <a:rPr lang="zh-CN" altLang="en-US" dirty="0"/>
              <a:t>到</a:t>
            </a:r>
            <a:r>
              <a:rPr lang="en-US" altLang="zh-CN" dirty="0"/>
              <a:t>70% </a:t>
            </a:r>
            <a:r>
              <a:rPr lang="zh-CN" altLang="en-US" dirty="0"/>
              <a:t>的学生不会告诉任何人</a:t>
            </a:r>
            <a:endParaRPr lang="zh-CN" altLang="en-US" dirty="0"/>
          </a:p>
          <a:p>
            <a:r>
              <a:rPr lang="zh-CN" altLang="en-US" dirty="0"/>
              <a:t>“欺负是一场沉默的噩梦”</a:t>
            </a:r>
            <a:r>
              <a:rPr lang="en-US" altLang="zh-CN" dirty="0"/>
              <a:t>——</a:t>
            </a:r>
            <a:r>
              <a:rPr lang="zh-CN" altLang="en-US" dirty="0"/>
              <a:t>斯密斯（英）</a:t>
            </a:r>
            <a:endParaRPr lang="zh-CN" altLang="en-US"/>
          </a:p>
          <a:p>
            <a:endParaRPr lang="zh-CN" altLang="en-US" dirty="0"/>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70659" name="内容占位符 70658"/>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1.</a:t>
            </a:r>
            <a:r>
              <a:rPr lang="zh-CN" altLang="en-US" sz="3600" dirty="0">
                <a:latin typeface="华文行楷" panose="02010800040101010101" pitchFamily="2" charset="-122"/>
                <a:ea typeface="华文行楷" panose="02010800040101010101" pitchFamily="2" charset="-122"/>
              </a:rPr>
              <a:t>为什么攻击别人</a:t>
            </a:r>
            <a:endParaRPr lang="zh-CN" altLang="en-US" sz="3600" dirty="0">
              <a:latin typeface="华文行楷" panose="02010800040101010101" pitchFamily="2" charset="-122"/>
              <a:ea typeface="华文行楷" panose="02010800040101010101" pitchFamily="2" charset="-122"/>
            </a:endParaRPr>
          </a:p>
          <a:p>
            <a:r>
              <a:rPr lang="zh-CN" altLang="en-US" dirty="0"/>
              <a:t>暴力家庭或放任家庭</a:t>
            </a:r>
            <a:endParaRPr lang="zh-CN" altLang="en-US" dirty="0"/>
          </a:p>
          <a:p>
            <a:r>
              <a:rPr lang="zh-CN" altLang="en-US" dirty="0"/>
              <a:t>暴力影视</a:t>
            </a:r>
            <a:endParaRPr lang="zh-CN" altLang="en-US" dirty="0"/>
          </a:p>
          <a:p>
            <a:r>
              <a:rPr lang="zh-CN" altLang="en-US" dirty="0"/>
              <a:t>不良心理倾向：低自尊、孤独、不快乐</a:t>
            </a:r>
            <a:endParaRPr lang="zh-CN" altLang="en-US" dirty="0"/>
          </a:p>
        </p:txBody>
      </p:sp>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78851" name="内容占位符 78850"/>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2.</a:t>
            </a:r>
            <a:r>
              <a:rPr lang="zh-CN" altLang="en-US" sz="3600" dirty="0">
                <a:latin typeface="华文行楷" panose="02010800040101010101" pitchFamily="2" charset="-122"/>
                <a:ea typeface="华文行楷" panose="02010800040101010101" pitchFamily="2" charset="-122"/>
              </a:rPr>
              <a:t>如何减少攻击</a:t>
            </a:r>
            <a:r>
              <a:rPr lang="en-US" altLang="zh-CN" sz="3600" dirty="0">
                <a:latin typeface="华文行楷" panose="02010800040101010101" pitchFamily="2" charset="-122"/>
                <a:ea typeface="华文行楷" panose="02010800040101010101" pitchFamily="2" charset="-122"/>
              </a:rPr>
              <a:t>—</a:t>
            </a:r>
            <a:r>
              <a:rPr lang="zh-CN" altLang="en-US" sz="3600" dirty="0">
                <a:latin typeface="华文行楷" panose="02010800040101010101" pitchFamily="2" charset="-122"/>
                <a:ea typeface="华文行楷" panose="02010800040101010101" pitchFamily="2" charset="-122"/>
              </a:rPr>
              <a:t>无责备法</a:t>
            </a:r>
            <a:endParaRPr lang="zh-CN" altLang="en-US" sz="3600" dirty="0">
              <a:latin typeface="华文行楷" panose="02010800040101010101" pitchFamily="2" charset="-122"/>
              <a:ea typeface="华文行楷" panose="02010800040101010101" pitchFamily="2" charset="-122"/>
            </a:endParaRPr>
          </a:p>
          <a:p>
            <a:r>
              <a:rPr lang="en-US" altLang="zh-CN" dirty="0"/>
              <a:t>(1)</a:t>
            </a:r>
            <a:r>
              <a:rPr lang="zh-CN" altLang="en-US" dirty="0"/>
              <a:t>访谈受欺负者</a:t>
            </a:r>
            <a:endParaRPr lang="zh-CN" altLang="en-US" dirty="0"/>
          </a:p>
          <a:p>
            <a:r>
              <a:rPr lang="en-US" altLang="zh-CN" dirty="0"/>
              <a:t>(2)</a:t>
            </a:r>
            <a:r>
              <a:rPr lang="zh-CN" altLang="en-US" dirty="0"/>
              <a:t>召开群体会议</a:t>
            </a:r>
            <a:r>
              <a:rPr lang="en-US" altLang="zh-CN" dirty="0"/>
              <a:t>,</a:t>
            </a:r>
            <a:r>
              <a:rPr lang="zh-CN" altLang="en-US" dirty="0"/>
              <a:t>就受欺负者的感受进行团体交流</a:t>
            </a:r>
            <a:r>
              <a:rPr lang="en-US" altLang="zh-CN" dirty="0"/>
              <a:t>,</a:t>
            </a:r>
            <a:r>
              <a:rPr lang="zh-CN" altLang="en-US" dirty="0"/>
              <a:t>向大家明确团体的责任</a:t>
            </a:r>
            <a:endParaRPr lang="zh-CN" altLang="en-US" dirty="0"/>
          </a:p>
          <a:p>
            <a:r>
              <a:rPr lang="en-US" altLang="zh-CN" dirty="0"/>
              <a:t>(3)</a:t>
            </a:r>
            <a:r>
              <a:rPr lang="zh-CN" altLang="en-US" dirty="0"/>
              <a:t>确定可选的解决方式并制订一个计划</a:t>
            </a:r>
            <a:endParaRPr lang="zh-CN" altLang="en-US" dirty="0"/>
          </a:p>
          <a:p>
            <a:r>
              <a:rPr lang="en-US" altLang="zh-CN" dirty="0"/>
              <a:t>(4)</a:t>
            </a:r>
            <a:r>
              <a:rPr lang="zh-CN" altLang="en-US" dirty="0"/>
              <a:t>对参与者布置单独会议</a:t>
            </a:r>
            <a:endParaRPr lang="zh-CN" altLang="en-US" dirty="0"/>
          </a:p>
          <a:p>
            <a:endParaRPr lang="zh-CN" altLang="en-US" dirty="0"/>
          </a:p>
          <a:p>
            <a:endParaRPr lang="zh-CN" altLang="en-US"/>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4819" name="内容占位符 34818"/>
          <p:cNvSpPr>
            <a:spLocks noGrp="1" noRot="1"/>
          </p:cNvSpPr>
          <p:nvPr>
            <p:ph idx="1"/>
          </p:nvPr>
        </p:nvSpPr>
        <p:spPr/>
        <p:txBody>
          <a:bodyPr/>
          <a:p>
            <a:r>
              <a:rPr lang="en-US" altLang="zh-CN" sz="3600" dirty="0">
                <a:latin typeface="华文行楷" panose="02010800040101010101" pitchFamily="2" charset="-122"/>
                <a:ea typeface="华文行楷" panose="02010800040101010101" pitchFamily="2" charset="-122"/>
              </a:rPr>
              <a:t>4.</a:t>
            </a:r>
            <a:r>
              <a:rPr lang="zh-CN" altLang="en-US" sz="3600" dirty="0">
                <a:latin typeface="华文行楷" panose="02010800040101010101" pitchFamily="2" charset="-122"/>
                <a:ea typeface="华文行楷" panose="02010800040101010101" pitchFamily="2" charset="-122"/>
              </a:rPr>
              <a:t>系统结构说（林崇德）</a:t>
            </a:r>
            <a:endParaRPr lang="zh-CN" altLang="en-US" sz="3600" dirty="0">
              <a:latin typeface="华文行楷" panose="02010800040101010101" pitchFamily="2" charset="-122"/>
              <a:ea typeface="华文行楷" panose="02010800040101010101" pitchFamily="2" charset="-122"/>
            </a:endParaRPr>
          </a:p>
          <a:p>
            <a:r>
              <a:rPr lang="zh-CN" altLang="en-US" sz="2800" dirty="0"/>
              <a:t>品德心理结构是人的道德活动特征的整体，是一个多侧面、多形态、多水平、多联系、多序列的动态开放性的整体和系统</a:t>
            </a:r>
            <a:endParaRPr lang="zh-CN" altLang="en-US" sz="2800" dirty="0"/>
          </a:p>
          <a:p>
            <a:endParaRPr lang="zh-CN" altLang="en-US" sz="2800" dirty="0"/>
          </a:p>
        </p:txBody>
      </p:sp>
    </p:spTree>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4" name="标题 79873"/>
          <p:cNvSpPr>
            <a:spLocks noGrp="1" noRot="1"/>
          </p:cNvSpPr>
          <p:nvPr>
            <p:ph type="title"/>
          </p:nvPr>
        </p:nvSpPr>
        <p:spPr/>
        <p:txBody>
          <a:bodyPr anchor="ctr"/>
          <a:p>
            <a:r>
              <a:rPr lang="zh-CN" altLang="en-US" dirty="0"/>
              <a:t>三、过错行为和不良品德的矫正</a:t>
            </a:r>
            <a:endParaRPr lang="zh-CN" altLang="en-US" dirty="0"/>
          </a:p>
        </p:txBody>
      </p:sp>
      <p:sp>
        <p:nvSpPr>
          <p:cNvPr id="79875" name="内容占位符 79874"/>
          <p:cNvSpPr>
            <a:spLocks noGrp="1" noRot="1"/>
          </p:cNvSpPr>
          <p:nvPr>
            <p:ph idx="1"/>
          </p:nvPr>
        </p:nvSpPr>
        <p:spPr/>
        <p:txBody>
          <a:bodyPr/>
          <a:p>
            <a:r>
              <a:rPr lang="zh-CN" altLang="en-US" sz="3600" dirty="0">
                <a:ea typeface="华文行楷" panose="02010800040101010101" pitchFamily="2" charset="-122"/>
              </a:rPr>
              <a:t>（一）转化过程：醒悟，转变，自新</a:t>
            </a:r>
            <a:endParaRPr lang="zh-CN" altLang="en-US" sz="3600" dirty="0">
              <a:ea typeface="华文行楷" panose="02010800040101010101" pitchFamily="2" charset="-122"/>
            </a:endParaRPr>
          </a:p>
          <a:p>
            <a:r>
              <a:rPr lang="en-US" altLang="zh-CN" sz="2800"/>
              <a:t>1.</a:t>
            </a:r>
            <a:r>
              <a:rPr lang="zh-CN" altLang="en-US" sz="2800" b="1" dirty="0">
                <a:ea typeface="楷体_GB2312" pitchFamily="49" charset="-122"/>
              </a:rPr>
              <a:t>醒悟阶段</a:t>
            </a:r>
            <a:r>
              <a:rPr lang="zh-CN" altLang="en-US" sz="2800" dirty="0"/>
              <a:t>：当事者开始认识到自己的错误，从而产生改过自新的意向</a:t>
            </a:r>
            <a:endParaRPr lang="zh-CN" altLang="en-US" sz="2800" dirty="0"/>
          </a:p>
          <a:p>
            <a:r>
              <a:rPr lang="zh-CN" altLang="en-US" sz="2800" b="1" i="1" dirty="0"/>
              <a:t>产生的条件</a:t>
            </a:r>
            <a:r>
              <a:rPr lang="zh-CN" altLang="en-US" sz="2800" dirty="0"/>
              <a:t>：</a:t>
            </a:r>
            <a:endParaRPr lang="zh-CN" altLang="en-US" sz="2800" dirty="0"/>
          </a:p>
          <a:p>
            <a:r>
              <a:rPr lang="zh-CN" altLang="en-US" sz="2800" dirty="0"/>
              <a:t>（</a:t>
            </a:r>
            <a:r>
              <a:rPr lang="en-US" altLang="zh-CN" sz="2800" dirty="0"/>
              <a:t>1</a:t>
            </a:r>
            <a:r>
              <a:rPr lang="zh-CN" altLang="en-US" sz="2800" dirty="0"/>
              <a:t>）教育者的真诚关怀和教育</a:t>
            </a:r>
            <a:endParaRPr lang="zh-CN" altLang="en-US" sz="2800" dirty="0"/>
          </a:p>
          <a:p>
            <a:r>
              <a:rPr lang="zh-CN" altLang="en-US" sz="2800" dirty="0"/>
              <a:t>（</a:t>
            </a:r>
            <a:r>
              <a:rPr lang="en-US" altLang="zh-CN" sz="2800" dirty="0"/>
              <a:t>2</a:t>
            </a:r>
            <a:r>
              <a:rPr lang="zh-CN" altLang="en-US" sz="2800" dirty="0"/>
              <a:t>）当事者开始认识到坚持错误的危害</a:t>
            </a:r>
            <a:endParaRPr lang="zh-CN" altLang="en-US" sz="2800" dirty="0"/>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80899" name="内容占位符 80898"/>
          <p:cNvSpPr>
            <a:spLocks noGrp="1" noRot="1"/>
          </p:cNvSpPr>
          <p:nvPr>
            <p:ph idx="1"/>
          </p:nvPr>
        </p:nvSpPr>
        <p:spPr/>
        <p:txBody>
          <a:bodyPr/>
          <a:p>
            <a:r>
              <a:rPr lang="en-US" altLang="zh-CN" sz="2800"/>
              <a:t>2.</a:t>
            </a:r>
            <a:r>
              <a:rPr lang="zh-CN" altLang="en-US" sz="2800" b="1" dirty="0">
                <a:ea typeface="楷体_GB2312" pitchFamily="49" charset="-122"/>
              </a:rPr>
              <a:t>转变阶段</a:t>
            </a:r>
            <a:r>
              <a:rPr lang="zh-CN" altLang="en-US" sz="2800" dirty="0"/>
              <a:t>：有了改过自新的意向之后，在行为上发生一定的转变</a:t>
            </a:r>
            <a:endParaRPr lang="zh-CN" altLang="en-US" sz="2800" dirty="0"/>
          </a:p>
          <a:p>
            <a:r>
              <a:rPr lang="zh-CN" altLang="en-US" sz="2800" b="1" i="1" dirty="0"/>
              <a:t>反复原因</a:t>
            </a:r>
            <a:r>
              <a:rPr lang="zh-CN" altLang="en-US" sz="2800" dirty="0"/>
              <a:t>：</a:t>
            </a:r>
            <a:endParaRPr lang="zh-CN" altLang="en-US" sz="2800" dirty="0"/>
          </a:p>
          <a:p>
            <a:r>
              <a:rPr lang="zh-CN" altLang="en-US" sz="2800" dirty="0"/>
              <a:t>（</a:t>
            </a:r>
            <a:r>
              <a:rPr lang="en-US" altLang="zh-CN" sz="2800" dirty="0"/>
              <a:t>1</a:t>
            </a:r>
            <a:r>
              <a:rPr lang="zh-CN" altLang="en-US" sz="2800" dirty="0"/>
              <a:t>）前行中的暂时倒退：不良行为习惯的作用</a:t>
            </a:r>
            <a:endParaRPr lang="zh-CN" altLang="en-US" sz="2800" dirty="0"/>
          </a:p>
          <a:p>
            <a:r>
              <a:rPr lang="zh-CN" altLang="en-US" sz="2800" dirty="0"/>
              <a:t>（</a:t>
            </a:r>
            <a:r>
              <a:rPr lang="en-US" altLang="zh-CN" sz="2800" dirty="0"/>
              <a:t>2</a:t>
            </a:r>
            <a:r>
              <a:rPr lang="zh-CN" altLang="en-US" sz="2800" dirty="0"/>
              <a:t>）教育失败出现的大倒退：不信任</a:t>
            </a:r>
            <a:endParaRPr lang="zh-CN" altLang="en-US" sz="2800" dirty="0"/>
          </a:p>
          <a:p>
            <a:r>
              <a:rPr lang="zh-CN" altLang="en-US" sz="2800" dirty="0"/>
              <a:t>转变阶段是个漫长的过程</a:t>
            </a:r>
            <a:endParaRPr lang="zh-CN" altLang="en-US" sz="2800" dirty="0"/>
          </a:p>
          <a:p>
            <a:endParaRPr lang="zh-CN" altLang="en-US" sz="2800" dirty="0"/>
          </a:p>
          <a:p>
            <a:endParaRPr lang="zh-CN" altLang="en-US"/>
          </a:p>
          <a:p>
            <a:endParaRPr lang="zh-CN" altLang="en-US" dirty="0"/>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81923" name="内容占位符 81922"/>
          <p:cNvSpPr>
            <a:spLocks noGrp="1" noRot="1"/>
          </p:cNvSpPr>
          <p:nvPr>
            <p:ph idx="1"/>
          </p:nvPr>
        </p:nvSpPr>
        <p:spPr/>
        <p:txBody>
          <a:bodyPr/>
          <a:p>
            <a:r>
              <a:rPr lang="en-US" altLang="zh-CN" sz="2800">
                <a:latin typeface="宋体" panose="02010600030101010101" pitchFamily="2" charset="-122"/>
              </a:rPr>
              <a:t>3.</a:t>
            </a:r>
            <a:r>
              <a:rPr lang="zh-CN" altLang="en-US" sz="2800" b="1" dirty="0">
                <a:latin typeface="楷体_GB2312" pitchFamily="49" charset="-122"/>
                <a:ea typeface="楷体_GB2312" pitchFamily="49" charset="-122"/>
              </a:rPr>
              <a:t>自新阶段</a:t>
            </a:r>
            <a:r>
              <a:rPr lang="zh-CN" altLang="en-US" sz="2800" dirty="0">
                <a:latin typeface="宋体" panose="02010600030101010101" pitchFamily="2" charset="-122"/>
              </a:rPr>
              <a:t>：经过长时间的转变时期后，不再出现反复，而进入到一个新的时期</a:t>
            </a:r>
            <a:endParaRPr lang="zh-CN" altLang="en-US" sz="2800" dirty="0">
              <a:latin typeface="宋体" panose="02010600030101010101" pitchFamily="2" charset="-122"/>
            </a:endParaRPr>
          </a:p>
          <a:p>
            <a:r>
              <a:rPr lang="zh-CN" altLang="en-US" sz="2800" dirty="0">
                <a:latin typeface="宋体" panose="02010600030101010101" pitchFamily="2" charset="-122"/>
              </a:rPr>
              <a:t>全新的面貌</a:t>
            </a:r>
            <a:endParaRPr lang="zh-CN" altLang="en-US" sz="2800" dirty="0">
              <a:latin typeface="宋体" panose="02010600030101010101" pitchFamily="2" charset="-122"/>
            </a:endParaRPr>
          </a:p>
          <a:p>
            <a:endParaRPr lang="zh-CN" altLang="en-US" sz="3600">
              <a:latin typeface="宋体" panose="02010600030101010101" pitchFamily="2" charset="-122"/>
            </a:endParaRPr>
          </a:p>
        </p:txBody>
      </p:sp>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82947" name="内容占位符 82946"/>
          <p:cNvSpPr>
            <a:spLocks noGrp="1" noRot="1"/>
          </p:cNvSpPr>
          <p:nvPr>
            <p:ph idx="1"/>
          </p:nvPr>
        </p:nvSpPr>
        <p:spPr/>
        <p:txBody>
          <a:bodyPr/>
          <a:p>
            <a:r>
              <a:rPr lang="zh-CN" altLang="en-US" sz="3600" dirty="0">
                <a:ea typeface="华文行楷" panose="02010800040101010101" pitchFamily="2" charset="-122"/>
              </a:rPr>
              <a:t>（二）措施</a:t>
            </a:r>
            <a:endParaRPr lang="zh-CN" altLang="en-US" sz="3600" dirty="0">
              <a:ea typeface="华文行楷" panose="02010800040101010101" pitchFamily="2" charset="-122"/>
            </a:endParaRPr>
          </a:p>
          <a:p>
            <a:r>
              <a:rPr lang="en-US" altLang="zh-CN" sz="2800" dirty="0"/>
              <a:t>1.</a:t>
            </a:r>
            <a:r>
              <a:rPr lang="zh-CN" altLang="en-US" sz="2800" dirty="0"/>
              <a:t>减少心理冲突，保持心理平衡</a:t>
            </a:r>
            <a:endParaRPr lang="zh-CN" altLang="en-US" sz="2800" dirty="0"/>
          </a:p>
          <a:p>
            <a:r>
              <a:rPr lang="en-US" altLang="zh-CN" sz="2800" dirty="0"/>
              <a:t>2.</a:t>
            </a:r>
            <a:r>
              <a:rPr lang="zh-CN" altLang="en-US" sz="2800" dirty="0"/>
              <a:t>组织集体活动，利用同伴文化来发展儿童的情感和认知</a:t>
            </a:r>
            <a:endParaRPr lang="zh-CN" altLang="en-US" sz="2800" dirty="0"/>
          </a:p>
          <a:p>
            <a:r>
              <a:rPr lang="en-US" altLang="zh-CN" sz="2800" dirty="0"/>
              <a:t>3.</a:t>
            </a:r>
            <a:r>
              <a:rPr lang="zh-CN" altLang="en-US" sz="2800" dirty="0"/>
              <a:t>创造良好的环境，增强合作意识，避免孤独感</a:t>
            </a:r>
            <a:endParaRPr lang="zh-CN" altLang="en-US" sz="2800" dirty="0"/>
          </a:p>
          <a:p>
            <a:r>
              <a:rPr lang="en-US" altLang="zh-CN" sz="2800" dirty="0"/>
              <a:t>4.</a:t>
            </a:r>
            <a:r>
              <a:rPr lang="zh-CN" altLang="en-US" sz="2800" dirty="0"/>
              <a:t>经常开展有关学习问题的讨论，提高学习兴趣</a:t>
            </a:r>
            <a:endParaRPr lang="zh-CN" altLang="en-US" sz="2800" dirty="0"/>
          </a:p>
        </p:txBody>
      </p:sp>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83971" name="内容占位符 83970"/>
          <p:cNvSpPr>
            <a:spLocks noGrp="1" noRot="1"/>
          </p:cNvSpPr>
          <p:nvPr>
            <p:ph idx="1"/>
          </p:nvPr>
        </p:nvSpPr>
        <p:spPr/>
        <p:txBody>
          <a:bodyPr/>
          <a:p>
            <a:r>
              <a:rPr lang="en-US" altLang="zh-CN" sz="2800" dirty="0"/>
              <a:t>5.</a:t>
            </a:r>
            <a:r>
              <a:rPr lang="zh-CN" altLang="en-US" sz="2800" dirty="0"/>
              <a:t>提高课堂教育的质量，增强教育感染力</a:t>
            </a:r>
            <a:endParaRPr lang="zh-CN" altLang="en-US" sz="2800" dirty="0"/>
          </a:p>
          <a:p>
            <a:r>
              <a:rPr lang="en-US" altLang="zh-CN" sz="2800" dirty="0"/>
              <a:t>6.</a:t>
            </a:r>
            <a:r>
              <a:rPr lang="zh-CN" altLang="en-US" sz="2800" dirty="0"/>
              <a:t>采用以奖励为主的强化方式来改变儿童的行为</a:t>
            </a:r>
            <a:endParaRPr lang="zh-CN" altLang="en-US" sz="2800" dirty="0"/>
          </a:p>
          <a:p>
            <a:r>
              <a:rPr lang="en-US" altLang="zh-CN" sz="2800" dirty="0"/>
              <a:t>7.</a:t>
            </a:r>
            <a:r>
              <a:rPr lang="zh-CN" altLang="en-US" sz="2800" dirty="0"/>
              <a:t>创设宽松、和谐的环境</a:t>
            </a:r>
            <a:endParaRPr lang="zh-CN" altLang="en-US" sz="2800" dirty="0"/>
          </a:p>
          <a:p>
            <a:r>
              <a:rPr lang="en-US" altLang="zh-CN" sz="2800" dirty="0"/>
              <a:t>8.</a:t>
            </a:r>
            <a:r>
              <a:rPr lang="zh-CN" altLang="en-US" sz="2800" dirty="0"/>
              <a:t>培养学生的独立性，增强行为控制能力</a:t>
            </a:r>
            <a:endParaRPr lang="zh-CN" altLang="en-US" sz="2800" dirty="0"/>
          </a:p>
          <a:p>
            <a:r>
              <a:rPr lang="en-US" altLang="zh-CN" sz="2800" dirty="0"/>
              <a:t>9.</a:t>
            </a:r>
            <a:r>
              <a:rPr lang="zh-CN" altLang="en-US" sz="2800" dirty="0"/>
              <a:t>树立正确的集体舆论导向，抵制错误思想观念</a:t>
            </a:r>
            <a:endParaRPr lang="zh-CN" altLang="en-US" sz="2800" dirty="0"/>
          </a:p>
        </p:txBody>
      </p:sp>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84995" name="内容占位符 84994"/>
          <p:cNvSpPr>
            <a:spLocks noGrp="1" noRot="1"/>
          </p:cNvSpPr>
          <p:nvPr>
            <p:ph idx="1"/>
          </p:nvPr>
        </p:nvSpPr>
        <p:spPr/>
        <p:txBody>
          <a:bodyPr/>
          <a:p>
            <a:r>
              <a:rPr lang="zh-CN" altLang="en-US" dirty="0"/>
              <a:t>在品德教育中如何正确的运用表扬和批评？</a:t>
            </a:r>
            <a:endParaRPr lang="zh-CN" altLang="en-US"/>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5843" name="内容占位符 35842"/>
          <p:cNvSpPr>
            <a:spLocks noGrp="1" noRot="1"/>
          </p:cNvSpPr>
          <p:nvPr>
            <p:ph idx="1"/>
          </p:nvPr>
        </p:nvSpPr>
        <p:spPr/>
        <p:txBody>
          <a:bodyPr/>
          <a:p>
            <a:endParaRPr lang="zh-CN" altLang="en-US" sz="2800" dirty="0"/>
          </a:p>
          <a:p>
            <a:r>
              <a:rPr lang="zh-CN" altLang="en-US" sz="2800" dirty="0"/>
              <a:t>（</a:t>
            </a:r>
            <a:r>
              <a:rPr lang="en-US" altLang="zh-CN" sz="2800" dirty="0"/>
              <a:t>1</a:t>
            </a:r>
            <a:r>
              <a:rPr lang="zh-CN" altLang="en-US" sz="2800" dirty="0"/>
              <a:t>）深层结构和表层结构的关系系统，即道德动机和道德行为的关系系统</a:t>
            </a:r>
            <a:endParaRPr lang="zh-CN" altLang="en-US" sz="2800" dirty="0"/>
          </a:p>
          <a:p>
            <a:r>
              <a:rPr lang="zh-CN" altLang="en-US" sz="2800" dirty="0"/>
              <a:t>（</a:t>
            </a:r>
            <a:r>
              <a:rPr lang="en-US" altLang="zh-CN" sz="2800" dirty="0"/>
              <a:t>2</a:t>
            </a:r>
            <a:r>
              <a:rPr lang="zh-CN" altLang="en-US" sz="2800" dirty="0"/>
              <a:t>）品德的心理过程和行为活动的关系系统</a:t>
            </a:r>
            <a:endParaRPr lang="zh-CN" altLang="en-US" sz="2800" dirty="0"/>
          </a:p>
          <a:p>
            <a:r>
              <a:rPr lang="zh-CN" altLang="en-US" sz="2800" dirty="0"/>
              <a:t>（</a:t>
            </a:r>
            <a:r>
              <a:rPr lang="en-US" altLang="zh-CN" sz="2800" dirty="0"/>
              <a:t>3</a:t>
            </a:r>
            <a:r>
              <a:rPr lang="zh-CN" altLang="en-US" sz="2800" dirty="0"/>
              <a:t>）品德的心理活动和外部活动的关系及其组织形式系统</a:t>
            </a:r>
            <a:endParaRPr lang="zh-CN" altLang="en-US" sz="2800" dirty="0"/>
          </a:p>
          <a:p>
            <a:endParaRPr lang="zh-CN" altLang="en-US" sz="2800"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标题 8193"/>
          <p:cNvSpPr>
            <a:spLocks noGrp="1" noRot="1"/>
          </p:cNvSpPr>
          <p:nvPr>
            <p:ph type="title"/>
          </p:nvPr>
        </p:nvSpPr>
        <p:spPr/>
        <p:txBody>
          <a:bodyPr anchor="ctr"/>
          <a:p>
            <a:pPr algn="ctr"/>
            <a:r>
              <a:rPr lang="zh-CN" altLang="en-US" sz="3200" b="1" dirty="0"/>
              <a:t>第一节  道德认知的发展及培养</a:t>
            </a:r>
            <a:endParaRPr lang="zh-CN" altLang="en-US" sz="3200" b="1" dirty="0"/>
          </a:p>
        </p:txBody>
      </p:sp>
      <p:sp>
        <p:nvSpPr>
          <p:cNvPr id="8195" name="内容占位符 8194"/>
          <p:cNvSpPr>
            <a:spLocks noGrp="1" noRot="1"/>
          </p:cNvSpPr>
          <p:nvPr>
            <p:ph idx="1"/>
          </p:nvPr>
        </p:nvSpPr>
        <p:spPr>
          <a:xfrm>
            <a:off x="467678" y="1392238"/>
            <a:ext cx="8207375" cy="5183187"/>
          </a:xfrm>
        </p:spPr>
        <p:txBody>
          <a:bodyPr/>
          <a:p>
            <a:pPr>
              <a:lnSpc>
                <a:spcPct val="90000"/>
              </a:lnSpc>
            </a:pPr>
            <a:r>
              <a:rPr lang="zh-CN" altLang="en-US" sz="3600" b="1" dirty="0"/>
              <a:t>一、皮亚杰道德认知发展理论</a:t>
            </a:r>
            <a:r>
              <a:rPr lang="zh-CN" altLang="en-US" sz="3600" dirty="0"/>
              <a:t> </a:t>
            </a:r>
            <a:endParaRPr lang="zh-CN" altLang="en-US" sz="3600" dirty="0"/>
          </a:p>
          <a:p>
            <a:pPr>
              <a:lnSpc>
                <a:spcPct val="90000"/>
              </a:lnSpc>
            </a:pPr>
            <a:r>
              <a:rPr lang="zh-CN" altLang="en-US" sz="3200" dirty="0"/>
              <a:t>（一）</a:t>
            </a:r>
            <a:r>
              <a:rPr lang="zh-CN" altLang="en-US" sz="3200" dirty="0">
                <a:ea typeface="华文行楷" panose="02010800040101010101" pitchFamily="2" charset="-122"/>
              </a:rPr>
              <a:t>研究方法</a:t>
            </a:r>
            <a:r>
              <a:rPr lang="zh-CN" altLang="en-US" sz="3200" dirty="0"/>
              <a:t>：对偶故事</a:t>
            </a:r>
            <a:endParaRPr lang="zh-CN" altLang="en-US" sz="3200" dirty="0"/>
          </a:p>
          <a:p>
            <a:pPr>
              <a:lnSpc>
                <a:spcPct val="90000"/>
              </a:lnSpc>
            </a:pPr>
            <a:r>
              <a:rPr lang="zh-CN" altLang="en-US" sz="3200" dirty="0"/>
              <a:t>（二）</a:t>
            </a:r>
            <a:r>
              <a:rPr lang="zh-CN" altLang="en-US" sz="3200" dirty="0">
                <a:ea typeface="华文行楷" panose="02010800040101010101" pitchFamily="2" charset="-122"/>
              </a:rPr>
              <a:t>主要观点</a:t>
            </a:r>
            <a:r>
              <a:rPr lang="zh-CN" altLang="en-US" sz="3200" dirty="0"/>
              <a:t>：</a:t>
            </a:r>
            <a:endParaRPr lang="zh-CN" altLang="en-US" sz="3200" dirty="0"/>
          </a:p>
          <a:p>
            <a:pPr>
              <a:lnSpc>
                <a:spcPct val="90000"/>
              </a:lnSpc>
            </a:pPr>
            <a:r>
              <a:rPr lang="zh-CN" altLang="en-US" sz="2800" dirty="0"/>
              <a:t>随着认知能力的发展，道德发展也是从一个非常自我中心的道德推理阶段发展到以合作和互利为基础的公平系统阶段，也就是从</a:t>
            </a:r>
            <a:r>
              <a:rPr lang="zh-CN" altLang="en-US" sz="2800" b="1" dirty="0">
                <a:solidFill>
                  <a:srgbClr val="C00000"/>
                </a:solidFill>
              </a:rPr>
              <a:t>他律道德</a:t>
            </a:r>
            <a:r>
              <a:rPr lang="zh-CN" altLang="en-US" sz="2800" dirty="0"/>
              <a:t>阶段发展到</a:t>
            </a:r>
            <a:r>
              <a:rPr lang="zh-CN" altLang="en-US" sz="2800" b="1" dirty="0">
                <a:solidFill>
                  <a:srgbClr val="C00000"/>
                </a:solidFill>
              </a:rPr>
              <a:t>自律道德</a:t>
            </a:r>
            <a:r>
              <a:rPr lang="zh-CN" altLang="en-US" sz="2800" dirty="0"/>
              <a:t>阶段 </a:t>
            </a:r>
            <a:endParaRPr lang="zh-CN" altLang="en-US" sz="2800" dirty="0"/>
          </a:p>
          <a:p>
            <a:pPr>
              <a:lnSpc>
                <a:spcPct val="90000"/>
              </a:lnSpc>
            </a:pPr>
            <a:endParaRPr lang="zh-CN" altLang="en-US" sz="2800"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9219" name="内容占位符 9218"/>
          <p:cNvSpPr>
            <a:spLocks noGrp="1" noRot="1"/>
          </p:cNvSpPr>
          <p:nvPr>
            <p:ph idx="1"/>
          </p:nvPr>
        </p:nvSpPr>
        <p:spPr/>
        <p:txBody>
          <a:bodyPr/>
          <a:p>
            <a:r>
              <a:rPr lang="zh-CN" altLang="en-US" sz="3600" dirty="0">
                <a:ea typeface="华文行楷" panose="02010800040101010101" pitchFamily="2" charset="-122"/>
              </a:rPr>
              <a:t>（三）阶段：</a:t>
            </a:r>
            <a:endParaRPr lang="zh-CN" altLang="en-US" sz="3600" dirty="0">
              <a:ea typeface="华文行楷" panose="02010800040101010101" pitchFamily="2" charset="-122"/>
            </a:endParaRPr>
          </a:p>
          <a:p>
            <a:r>
              <a:rPr lang="zh-CN" altLang="en-US" sz="3600" dirty="0">
                <a:ea typeface="华文行楷" panose="02010800040101010101" pitchFamily="2" charset="-122"/>
              </a:rPr>
              <a:t>他律阶段：</a:t>
            </a:r>
            <a:endParaRPr lang="zh-CN" altLang="en-US" sz="3600" dirty="0">
              <a:ea typeface="华文行楷" panose="02010800040101010101" pitchFamily="2" charset="-122"/>
            </a:endParaRPr>
          </a:p>
          <a:p>
            <a:r>
              <a:rPr lang="zh-CN" altLang="en-US" sz="2800" dirty="0"/>
              <a:t>规则是不可改变的；服从权威；很少考虑行为的动机</a:t>
            </a:r>
            <a:endParaRPr lang="zh-CN" altLang="en-US" sz="2800" dirty="0"/>
          </a:p>
          <a:p>
            <a:r>
              <a:rPr lang="zh-CN" altLang="en-US" sz="3600" dirty="0">
                <a:ea typeface="华文行楷" panose="02010800040101010101" pitchFamily="2" charset="-122"/>
              </a:rPr>
              <a:t>自律阶段：</a:t>
            </a:r>
            <a:endParaRPr lang="zh-CN" altLang="en-US" sz="3600" dirty="0">
              <a:ea typeface="华文行楷" panose="02010800040101010101" pitchFamily="2" charset="-122"/>
            </a:endParaRPr>
          </a:p>
          <a:p>
            <a:r>
              <a:rPr lang="zh-CN" altLang="en-US" sz="2800" dirty="0"/>
              <a:t>规则是可以改变的，是协商制定的，可以经过协商来改变；考虑行为者的动机</a:t>
            </a:r>
            <a:endParaRPr lang="zh-CN" altLang="en-US" sz="2800" dirty="0"/>
          </a:p>
        </p:txBody>
      </p:sp>
    </p:spTree>
  </p:cSld>
  <p:clrMapOvr>
    <a:masterClrMapping/>
  </p:clrMapOvr>
  <p:transition>
    <p:fade/>
  </p:transition>
</p:sld>
</file>

<file path=ppt/theme/theme1.xml><?xml version="1.0" encoding="utf-8"?>
<a:theme xmlns:a="http://schemas.openxmlformats.org/drawingml/2006/main" name="1_136tgp_com_diagram">
  <a:themeElements>
    <a:clrScheme name="1_136tgp_com_diagram 1">
      <a:dk1>
        <a:srgbClr val="051B61"/>
      </a:dk1>
      <a:lt1>
        <a:srgbClr val="FFFFFF"/>
      </a:lt1>
      <a:dk2>
        <a:srgbClr val="1861A4"/>
      </a:dk2>
      <a:lt2>
        <a:srgbClr val="DDDDDD"/>
      </a:lt2>
      <a:accent1>
        <a:srgbClr val="4B99D3"/>
      </a:accent1>
      <a:accent2>
        <a:srgbClr val="93C4F1"/>
      </a:accent2>
      <a:accent3>
        <a:srgbClr val="FFFFFF"/>
      </a:accent3>
      <a:accent4>
        <a:srgbClr val="031552"/>
      </a:accent4>
      <a:accent5>
        <a:srgbClr val="B1CAE6"/>
      </a:accent5>
      <a:accent6>
        <a:srgbClr val="85B1DA"/>
      </a:accent6>
      <a:hlink>
        <a:srgbClr val="9999FF"/>
      </a:hlink>
      <a:folHlink>
        <a:srgbClr val="2A9FA2"/>
      </a:folHlink>
    </a:clrScheme>
    <a:fontScheme name="1_136tgp_com_diagram">
      <a:majorFont>
        <a:latin typeface="华文新魏"/>
        <a:ea typeface="华文新魏"/>
        <a:cs typeface=""/>
      </a:majorFont>
      <a:minorFont>
        <a:latin typeface="华文中宋"/>
        <a:ea typeface="华文中宋"/>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136tgp_com_diagram 1">
        <a:dk1>
          <a:srgbClr val="051B61"/>
        </a:dk1>
        <a:lt1>
          <a:srgbClr val="FFFFFF"/>
        </a:lt1>
        <a:dk2>
          <a:srgbClr val="1861A4"/>
        </a:dk2>
        <a:lt2>
          <a:srgbClr val="DDDDDD"/>
        </a:lt2>
        <a:accent1>
          <a:srgbClr val="4B99D3"/>
        </a:accent1>
        <a:accent2>
          <a:srgbClr val="93C4F1"/>
        </a:accent2>
        <a:accent3>
          <a:srgbClr val="FFFFFF"/>
        </a:accent3>
        <a:accent4>
          <a:srgbClr val="031552"/>
        </a:accent4>
        <a:accent5>
          <a:srgbClr val="B1CAE6"/>
        </a:accent5>
        <a:accent6>
          <a:srgbClr val="85B1DA"/>
        </a:accent6>
        <a:hlink>
          <a:srgbClr val="9999FF"/>
        </a:hlink>
        <a:folHlink>
          <a:srgbClr val="2A9FA2"/>
        </a:folHlink>
      </a:clrScheme>
      <a:clrMap bg1="lt1" tx1="dk1" bg2="lt2" tx2="dk2" accent1="accent1" accent2="accent2" accent3="accent3" accent4="accent4" accent5="accent5" accent6="accent6" hlink="hlink" folHlink="folHlink"/>
    </a:extraClrScheme>
    <a:extraClrScheme>
      <a:clrScheme name="1_136tgp_com_diagram 2">
        <a:dk1>
          <a:srgbClr val="286882"/>
        </a:dk1>
        <a:lt1>
          <a:srgbClr val="FFFFFF"/>
        </a:lt1>
        <a:dk2>
          <a:srgbClr val="000066"/>
        </a:dk2>
        <a:lt2>
          <a:srgbClr val="DDDDDD"/>
        </a:lt2>
        <a:accent1>
          <a:srgbClr val="2FAFB9"/>
        </a:accent1>
        <a:accent2>
          <a:srgbClr val="58CEA1"/>
        </a:accent2>
        <a:accent3>
          <a:srgbClr val="FFFFFF"/>
        </a:accent3>
        <a:accent4>
          <a:srgbClr val="21586E"/>
        </a:accent4>
        <a:accent5>
          <a:srgbClr val="ADD4D9"/>
        </a:accent5>
        <a:accent6>
          <a:srgbClr val="4FBA91"/>
        </a:accent6>
        <a:hlink>
          <a:srgbClr val="556CDD"/>
        </a:hlink>
        <a:folHlink>
          <a:srgbClr val="969696"/>
        </a:folHlink>
      </a:clrScheme>
      <a:clrMap bg1="lt1" tx1="dk1" bg2="lt2" tx2="dk2" accent1="accent1" accent2="accent2" accent3="accent3" accent4="accent4" accent5="accent5" accent6="accent6" hlink="hlink" folHlink="folHlink"/>
    </a:extraClrScheme>
    <a:extraClrScheme>
      <a:clrScheme name="1_136tgp_com_diagram 3">
        <a:dk1>
          <a:srgbClr val="5084E2"/>
        </a:dk1>
        <a:lt1>
          <a:srgbClr val="FFFFFF"/>
        </a:lt1>
        <a:dk2>
          <a:srgbClr val="000066"/>
        </a:dk2>
        <a:lt2>
          <a:srgbClr val="B2B2B2"/>
        </a:lt2>
        <a:accent1>
          <a:srgbClr val="1E62C6"/>
        </a:accent1>
        <a:accent2>
          <a:srgbClr val="D3BD6B"/>
        </a:accent2>
        <a:accent3>
          <a:srgbClr val="FFFFFF"/>
        </a:accent3>
        <a:accent4>
          <a:srgbClr val="4370C1"/>
        </a:accent4>
        <a:accent5>
          <a:srgbClr val="ABB7DF"/>
        </a:accent5>
        <a:accent6>
          <a:srgbClr val="BFAB60"/>
        </a:accent6>
        <a:hlink>
          <a:srgbClr val="3197BB"/>
        </a:hlink>
        <a:folHlink>
          <a:srgbClr val="6D94C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海阔天空">
  <a:themeElements>
    <a:clrScheme name="">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DDDDDD"/>
      </a:folHlink>
    </a:clrScheme>
    <a:fontScheme name="">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A000120150716A16PPBG</Template>
  <TotalTime>0</TotalTime>
  <Words>4756</Words>
  <Application>WPS 演示</Application>
  <PresentationFormat>全屏显示(4:3)</PresentationFormat>
  <Paragraphs>359</Paragraphs>
  <Slides>65</Slides>
  <Notes>11</Notes>
  <HiddenSlides>0</HiddenSlides>
  <MMClips>0</MMClips>
  <ScaleCrop>false</ScaleCrop>
  <HeadingPairs>
    <vt:vector size="6" baseType="variant">
      <vt:variant>
        <vt:lpstr>已用的字体</vt:lpstr>
      </vt:variant>
      <vt:variant>
        <vt:i4>23</vt:i4>
      </vt:variant>
      <vt:variant>
        <vt:lpstr>主题</vt:lpstr>
      </vt:variant>
      <vt:variant>
        <vt:i4>2</vt:i4>
      </vt:variant>
      <vt:variant>
        <vt:lpstr>幻灯片标题</vt:lpstr>
      </vt:variant>
      <vt:variant>
        <vt:i4>65</vt:i4>
      </vt:variant>
    </vt:vector>
  </HeadingPairs>
  <TitlesOfParts>
    <vt:vector size="90" baseType="lpstr">
      <vt:lpstr>Arial</vt:lpstr>
      <vt:lpstr>宋体</vt:lpstr>
      <vt:lpstr>Wingdings</vt:lpstr>
      <vt:lpstr>Times New Roman</vt:lpstr>
      <vt:lpstr>Gulim</vt:lpstr>
      <vt:lpstr>华文新魏</vt:lpstr>
      <vt:lpstr>华文细黑</vt:lpstr>
      <vt:lpstr>Verdana</vt:lpstr>
      <vt:lpstr>华文楷体</vt:lpstr>
      <vt:lpstr>黑体</vt:lpstr>
      <vt:lpstr>微软雅黑</vt:lpstr>
      <vt:lpstr>华文中宋</vt:lpstr>
      <vt:lpstr>Arial Narrow</vt:lpstr>
      <vt:lpstr>Arial Rounded MT Bold</vt:lpstr>
      <vt:lpstr>Calibri</vt:lpstr>
      <vt:lpstr>楷体</vt:lpstr>
      <vt:lpstr>Calibri</vt:lpstr>
      <vt:lpstr>Calibri Light</vt:lpstr>
      <vt:lpstr>Arial Unicode MS</vt:lpstr>
      <vt:lpstr>华文行楷</vt:lpstr>
      <vt:lpstr>楷体_GB2312</vt:lpstr>
      <vt:lpstr>新宋体</vt:lpstr>
      <vt:lpstr>MS UI Gothic</vt:lpstr>
      <vt:lpstr>1_136tgp_com_diagram</vt:lpstr>
      <vt:lpstr>海阔天空</vt:lpstr>
      <vt:lpstr>第八章  品德学习</vt:lpstr>
      <vt:lpstr>PowerPoint 演示文稿</vt:lpstr>
      <vt:lpstr>PowerPoint 演示文稿</vt:lpstr>
      <vt:lpstr>PowerPoint 演示文稿</vt:lpstr>
      <vt:lpstr>PowerPoint 演示文稿</vt:lpstr>
      <vt:lpstr>PowerPoint 演示文稿</vt:lpstr>
      <vt:lpstr>PowerPoint 演示文稿</vt:lpstr>
      <vt:lpstr>第一节  道德认知的发展及培养</vt:lpstr>
      <vt:lpstr>PowerPoint 演示文稿</vt:lpstr>
      <vt:lpstr>PowerPoint 演示文稿</vt:lpstr>
      <vt:lpstr>二、科尔伯格的认知发展理论</vt:lpstr>
      <vt:lpstr>PowerPoint 演示文稿</vt:lpstr>
      <vt:lpstr>三、吉利根的女性关怀道德发展理论</vt:lpstr>
      <vt:lpstr>PowerPoint 演示文稿</vt:lpstr>
      <vt:lpstr>PowerPoint 演示文稿</vt:lpstr>
      <vt:lpstr>PowerPoint 演示文稿</vt:lpstr>
      <vt:lpstr>PowerPoint 演示文稿</vt:lpstr>
      <vt:lpstr>PowerPoint 演示文稿</vt:lpstr>
      <vt:lpstr>PowerPoint 演示文稿</vt:lpstr>
      <vt:lpstr>第二节  道德情感的形成和培养</vt:lpstr>
      <vt:lpstr>PowerPoint 演示文稿</vt:lpstr>
      <vt:lpstr>PowerPoint 演示文稿</vt:lpstr>
      <vt:lpstr>PowerPoint 演示文稿</vt:lpstr>
      <vt:lpstr>二、人本主义情感取向的道德教育理论</vt:lpstr>
      <vt:lpstr>PowerPoint 演示文稿</vt:lpstr>
      <vt:lpstr>PowerPoint 演示文稿</vt:lpstr>
      <vt:lpstr>PowerPoint 演示文稿</vt:lpstr>
      <vt:lpstr>三、其他有关道德情感的研究</vt:lpstr>
      <vt:lpstr>PowerPoint 演示文稿</vt:lpstr>
      <vt:lpstr>PowerPoint 演示文稿</vt:lpstr>
      <vt:lpstr>PowerPoint 演示文稿</vt:lpstr>
      <vt:lpstr>PowerPoint 演示文稿</vt:lpstr>
      <vt:lpstr>PowerPoint 演示文稿</vt:lpstr>
      <vt:lpstr>第三节  道德行为的形成及培养 </vt:lpstr>
      <vt:lpstr>PowerPoint 演示文稿</vt:lpstr>
      <vt:lpstr>PowerPoint 演示文稿</vt:lpstr>
      <vt:lpstr>PowerPoint 演示文稿</vt:lpstr>
      <vt:lpstr>PowerPoint 演示文稿</vt:lpstr>
      <vt:lpstr>二、道德行为的产生过程</vt:lpstr>
      <vt:lpstr>三、道德行为的培养</vt:lpstr>
      <vt:lpstr>PowerPoint 演示文稿</vt:lpstr>
      <vt:lpstr>PowerPoint 演示文稿</vt:lpstr>
      <vt:lpstr>PowerPoint 演示文稿</vt:lpstr>
      <vt:lpstr>PowerPoint 演示文稿</vt:lpstr>
      <vt:lpstr>第四节  常见道德行为问题及其矫正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二、常见的过错行为</vt:lpstr>
      <vt:lpstr>PowerPoint 演示文稿</vt:lpstr>
      <vt:lpstr>PowerPoint 演示文稿</vt:lpstr>
      <vt:lpstr>PowerPoint 演示文稿</vt:lpstr>
      <vt:lpstr>PowerPoint 演示文稿</vt:lpstr>
      <vt:lpstr>PowerPoint 演示文稿</vt:lpstr>
      <vt:lpstr>PowerPoint 演示文稿</vt:lpstr>
      <vt:lpstr>三、过错行为和不良品德的矫正</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基础教育电子教材教学适用性研究</dc:title>
  <dc:creator>hjb</dc:creator>
  <cp:lastModifiedBy>admin</cp:lastModifiedBy>
  <cp:revision>983</cp:revision>
  <cp:lastPrinted>2012-07-24T08:38:00Z</cp:lastPrinted>
  <dcterms:created xsi:type="dcterms:W3CDTF">2012-07-18T08:53:00Z</dcterms:created>
  <dcterms:modified xsi:type="dcterms:W3CDTF">2016-12-11T09:08:14Z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2052-10.1.0.6065</vt:lpwstr>
  </property>
</Properties>
</file>